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RoxboroughCF Heavy" charset="1" panose="00000A00000000000000"/>
      <p:regular r:id="rId33"/>
    </p:embeddedFont>
    <p:embeddedFont>
      <p:font typeface="Montserrat" charset="1" panose="00000500000000000000"/>
      <p:regular r:id="rId34"/>
    </p:embeddedFont>
    <p:embeddedFont>
      <p:font typeface="RoxboroughCF Bold" charset="1" panose="00000800000000000000"/>
      <p:regular r:id="rId35"/>
    </p:embeddedFont>
    <p:embeddedFont>
      <p:font typeface="Montserrat Bold" charset="1" panose="00000800000000000000"/>
      <p:regular r:id="rId36"/>
    </p:embeddedFont>
    <p:embeddedFont>
      <p:font typeface="RoxboroughCF" charset="1" panose="00000500000000000000"/>
      <p:regular r:id="rId37"/>
    </p:embeddedFont>
    <p:embeddedFont>
      <p:font typeface="Montserrat Italics" charset="1" panose="00000500000000000000"/>
      <p:regular r:id="rId38"/>
    </p:embeddedFont>
    <p:embeddedFont>
      <p:font typeface="Montserrat Medium" charset="1" panose="00000600000000000000"/>
      <p:regular r:id="rId39"/>
    </p:embeddedFont>
    <p:embeddedFont>
      <p:font typeface="Montserrat Bold Italics" charset="1" panose="0000080000000000000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svg" Type="http://schemas.openxmlformats.org/officeDocument/2006/relationships/image"/><Relationship Id="rId2" Target="../media/image22.pn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jpeg" Type="http://schemas.openxmlformats.org/officeDocument/2006/relationships/image"/><Relationship Id="rId7" Target="../media/image27.pn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http://www.univ-tours.fr/l-universite/nos-valeurs/harcelement/" TargetMode="External" Type="http://schemas.openxmlformats.org/officeDocument/2006/relationships/hyperlink"/><Relationship Id="rId3" Target="mailto:vss@univ-tours.fr" TargetMode="External" Type="http://schemas.openxmlformats.org/officeDocument/2006/relationships/hyperlink"/><Relationship Id="rId4" Target="mailto:stop-discri.etu@univ-tours.fr"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https://droit.univ-tours.fr/version-francaise/actualites/livret-daccueil-de-letudiant" TargetMode="External" Type="http://schemas.openxmlformats.org/officeDocument/2006/relationships/hyperlink"/><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https://www.supersaas.fr/schedule/PRV_Tours/BU2Lions" TargetMode="External" Type="http://schemas.openxmlformats.org/officeDocument/2006/relationships/hyperlink"/><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https://droit.univ-tours.fr/" TargetMode="External" Type="http://schemas.openxmlformats.org/officeDocument/2006/relationships/hyperlink"/><Relationship Id="rId7" Target="../media/image11.png" Type="http://schemas.openxmlformats.org/officeDocument/2006/relationships/image"/><Relationship Id="rId8"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8A08C"/>
        </a:solidFill>
      </p:bgPr>
    </p:bg>
    <p:spTree>
      <p:nvGrpSpPr>
        <p:cNvPr id="1" name=""/>
        <p:cNvGrpSpPr/>
        <p:nvPr/>
      </p:nvGrpSpPr>
      <p:grpSpPr>
        <a:xfrm>
          <a:off x="0" y="0"/>
          <a:ext cx="0" cy="0"/>
          <a:chOff x="0" y="0"/>
          <a:chExt cx="0" cy="0"/>
        </a:xfrm>
      </p:grpSpPr>
      <p:grpSp>
        <p:nvGrpSpPr>
          <p:cNvPr name="Group 2" id="2"/>
          <p:cNvGrpSpPr/>
          <p:nvPr/>
        </p:nvGrpSpPr>
        <p:grpSpPr>
          <a:xfrm rot="0">
            <a:off x="8699088" y="1580777"/>
            <a:ext cx="4534879" cy="453487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0">
            <a:off x="15451620" y="1609224"/>
            <a:ext cx="4534879" cy="453487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Freeform 8" id="8"/>
          <p:cNvSpPr/>
          <p:nvPr/>
        </p:nvSpPr>
        <p:spPr>
          <a:xfrm flipH="false" flipV="false" rot="-5400000">
            <a:off x="12114470" y="2728721"/>
            <a:ext cx="4477986" cy="2238993"/>
          </a:xfrm>
          <a:custGeom>
            <a:avLst/>
            <a:gdLst/>
            <a:ahLst/>
            <a:cxnLst/>
            <a:rect r="r" b="b" t="t" l="l"/>
            <a:pathLst>
              <a:path h="2238993" w="4477986">
                <a:moveTo>
                  <a:pt x="0" y="0"/>
                </a:moveTo>
                <a:lnTo>
                  <a:pt x="4477986" y="0"/>
                </a:lnTo>
                <a:lnTo>
                  <a:pt x="4477986" y="2238992"/>
                </a:lnTo>
                <a:lnTo>
                  <a:pt x="0" y="22389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0" y="0"/>
            <a:ext cx="11090599" cy="1929529"/>
          </a:xfrm>
          <a:custGeom>
            <a:avLst/>
            <a:gdLst/>
            <a:ahLst/>
            <a:cxnLst/>
            <a:rect r="r" b="b" t="t" l="l"/>
            <a:pathLst>
              <a:path h="1929529" w="11090599">
                <a:moveTo>
                  <a:pt x="0" y="0"/>
                </a:moveTo>
                <a:lnTo>
                  <a:pt x="11090599" y="0"/>
                </a:lnTo>
                <a:lnTo>
                  <a:pt x="11090599" y="1929529"/>
                </a:lnTo>
                <a:lnTo>
                  <a:pt x="0" y="1929529"/>
                </a:lnTo>
                <a:lnTo>
                  <a:pt x="0" y="0"/>
                </a:lnTo>
                <a:close/>
              </a:path>
            </a:pathLst>
          </a:custGeom>
          <a:blipFill>
            <a:blip r:embed="rId4"/>
            <a:stretch>
              <a:fillRect l="0" t="0" r="0" b="0"/>
            </a:stretch>
          </a:blipFill>
        </p:spPr>
      </p:sp>
      <p:sp>
        <p:nvSpPr>
          <p:cNvPr name="TextBox 10" id="10"/>
          <p:cNvSpPr txBox="true"/>
          <p:nvPr/>
        </p:nvSpPr>
        <p:spPr>
          <a:xfrm rot="0">
            <a:off x="2012881" y="2836316"/>
            <a:ext cx="15144601" cy="2265474"/>
          </a:xfrm>
          <a:prstGeom prst="rect">
            <a:avLst/>
          </a:prstGeom>
        </p:spPr>
        <p:txBody>
          <a:bodyPr anchor="t" rtlCol="false" tIns="0" lIns="0" bIns="0" rIns="0">
            <a:spAutoFit/>
          </a:bodyPr>
          <a:lstStyle/>
          <a:p>
            <a:pPr algn="l">
              <a:lnSpc>
                <a:spcPts val="18456"/>
              </a:lnSpc>
            </a:pPr>
            <a:r>
              <a:rPr lang="en-US" sz="13183" b="true">
                <a:solidFill>
                  <a:srgbClr val="F8F7F4"/>
                </a:solidFill>
                <a:latin typeface="RoxboroughCF Heavy"/>
                <a:ea typeface="RoxboroughCF Heavy"/>
                <a:cs typeface="RoxboroughCF Heavy"/>
                <a:sym typeface="RoxboroughCF Heavy"/>
              </a:rPr>
              <a:t>Bienvenue à vous !</a:t>
            </a:r>
          </a:p>
        </p:txBody>
      </p:sp>
      <p:sp>
        <p:nvSpPr>
          <p:cNvPr name="TextBox 11" id="11"/>
          <p:cNvSpPr txBox="true"/>
          <p:nvPr/>
        </p:nvSpPr>
        <p:spPr>
          <a:xfrm rot="0">
            <a:off x="1849596" y="6020535"/>
            <a:ext cx="13623364" cy="1276755"/>
          </a:xfrm>
          <a:prstGeom prst="rect">
            <a:avLst/>
          </a:prstGeom>
        </p:spPr>
        <p:txBody>
          <a:bodyPr anchor="t" rtlCol="false" tIns="0" lIns="0" bIns="0" rIns="0">
            <a:spAutoFit/>
          </a:bodyPr>
          <a:lstStyle/>
          <a:p>
            <a:pPr algn="l">
              <a:lnSpc>
                <a:spcPts val="5180"/>
              </a:lnSpc>
            </a:pPr>
            <a:r>
              <a:rPr lang="en-US" sz="3700">
                <a:solidFill>
                  <a:srgbClr val="F8F7F4"/>
                </a:solidFill>
                <a:latin typeface="Montserrat"/>
                <a:ea typeface="Montserrat"/>
                <a:cs typeface="Montserrat"/>
                <a:sym typeface="Montserrat"/>
              </a:rPr>
              <a:t>Réunion de rentrée - Première année de Licence de Droit</a:t>
            </a:r>
          </a:p>
          <a:p>
            <a:pPr algn="l">
              <a:lnSpc>
                <a:spcPts val="5180"/>
              </a:lnSpc>
            </a:pPr>
            <a:r>
              <a:rPr lang="en-US" sz="3700">
                <a:solidFill>
                  <a:srgbClr val="F8F7F4"/>
                </a:solidFill>
                <a:latin typeface="Montserrat"/>
                <a:ea typeface="Montserrat"/>
                <a:cs typeface="Montserrat"/>
                <a:sym typeface="Montserrat"/>
              </a:rPr>
              <a:t>Année 2025-2026 </a:t>
            </a:r>
          </a:p>
        </p:txBody>
      </p:sp>
      <p:sp>
        <p:nvSpPr>
          <p:cNvPr name="TextBox 12" id="12"/>
          <p:cNvSpPr txBox="true"/>
          <p:nvPr/>
        </p:nvSpPr>
        <p:spPr>
          <a:xfrm rot="0">
            <a:off x="1849596" y="7658410"/>
            <a:ext cx="9403529" cy="1417167"/>
          </a:xfrm>
          <a:prstGeom prst="rect">
            <a:avLst/>
          </a:prstGeom>
        </p:spPr>
        <p:txBody>
          <a:bodyPr anchor="t" rtlCol="false" tIns="0" lIns="0" bIns="0" rIns="0">
            <a:spAutoFit/>
          </a:bodyPr>
          <a:lstStyle/>
          <a:p>
            <a:pPr algn="just">
              <a:lnSpc>
                <a:spcPts val="3750"/>
              </a:lnSpc>
            </a:pPr>
            <a:r>
              <a:rPr lang="en-US" sz="2679">
                <a:solidFill>
                  <a:srgbClr val="F8F7F4"/>
                </a:solidFill>
                <a:latin typeface="Montserrat"/>
                <a:ea typeface="Montserrat"/>
                <a:cs typeface="Montserrat"/>
                <a:sym typeface="Montserrat"/>
              </a:rPr>
              <a:t>Pauline PARINET-HODIMONT</a:t>
            </a:r>
          </a:p>
          <a:p>
            <a:pPr algn="just">
              <a:lnSpc>
                <a:spcPts val="3750"/>
              </a:lnSpc>
            </a:pPr>
            <a:r>
              <a:rPr lang="en-US" sz="2679">
                <a:solidFill>
                  <a:srgbClr val="F8F7F4"/>
                </a:solidFill>
                <a:latin typeface="Montserrat"/>
                <a:ea typeface="Montserrat"/>
                <a:cs typeface="Montserrat"/>
                <a:sym typeface="Montserrat"/>
              </a:rPr>
              <a:t>Maître de conférences en droit public</a:t>
            </a:r>
          </a:p>
          <a:p>
            <a:pPr algn="just">
              <a:lnSpc>
                <a:spcPts val="3750"/>
              </a:lnSpc>
              <a:spcBef>
                <a:spcPct val="0"/>
              </a:spcBef>
            </a:pPr>
            <a:r>
              <a:rPr lang="en-US" sz="2679">
                <a:solidFill>
                  <a:srgbClr val="F8F7F4"/>
                </a:solidFill>
                <a:latin typeface="Montserrat"/>
                <a:ea typeface="Montserrat"/>
                <a:cs typeface="Montserrat"/>
                <a:sym typeface="Montserrat"/>
              </a:rPr>
              <a:t>Responsable de la première année de Licence de droit </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75500" y="3406503"/>
            <a:ext cx="3042998" cy="304299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4867368" y="3425553"/>
            <a:ext cx="3042998" cy="304299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8598430" y="3444603"/>
            <a:ext cx="3042998" cy="304299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3807937" y="3040132"/>
            <a:ext cx="646175" cy="3775739"/>
            <a:chOff x="0" y="0"/>
            <a:chExt cx="170186" cy="994433"/>
          </a:xfrm>
        </p:grpSpPr>
        <p:sp>
          <p:nvSpPr>
            <p:cNvPr name="Freeform 12" id="12"/>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3" id="13"/>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0">
            <a:off x="7399805" y="3059182"/>
            <a:ext cx="646175" cy="3775739"/>
            <a:chOff x="0" y="0"/>
            <a:chExt cx="170186" cy="994433"/>
          </a:xfrm>
        </p:grpSpPr>
        <p:sp>
          <p:nvSpPr>
            <p:cNvPr name="Freeform 15" id="15"/>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6" id="16"/>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10987992" y="3059182"/>
            <a:ext cx="646175" cy="3775739"/>
            <a:chOff x="0" y="0"/>
            <a:chExt cx="170186" cy="994433"/>
          </a:xfrm>
        </p:grpSpPr>
        <p:sp>
          <p:nvSpPr>
            <p:cNvPr name="Freeform 18" id="18"/>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9" id="19"/>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sp>
        <p:nvSpPr>
          <p:cNvPr name="TextBox 20" id="20"/>
          <p:cNvSpPr txBox="true"/>
          <p:nvPr/>
        </p:nvSpPr>
        <p:spPr>
          <a:xfrm rot="0">
            <a:off x="1275500" y="1118032"/>
            <a:ext cx="10722471" cy="1177216"/>
          </a:xfrm>
          <a:prstGeom prst="rect">
            <a:avLst/>
          </a:prstGeom>
        </p:spPr>
        <p:txBody>
          <a:bodyPr anchor="t" rtlCol="false" tIns="0" lIns="0" bIns="0" rIns="0">
            <a:spAutoFit/>
          </a:bodyPr>
          <a:lstStyle/>
          <a:p>
            <a:pPr algn="l">
              <a:lnSpc>
                <a:spcPts val="9664"/>
              </a:lnSpc>
            </a:pPr>
            <a:r>
              <a:rPr lang="en-US" sz="6902" b="true">
                <a:solidFill>
                  <a:srgbClr val="745E4D"/>
                </a:solidFill>
                <a:latin typeface="RoxboroughCF Bold"/>
                <a:ea typeface="RoxboroughCF Bold"/>
                <a:cs typeface="RoxboroughCF Bold"/>
                <a:sym typeface="RoxboroughCF Bold"/>
              </a:rPr>
              <a:t>La promotion des L1 Droit</a:t>
            </a:r>
          </a:p>
        </p:txBody>
      </p:sp>
      <p:sp>
        <p:nvSpPr>
          <p:cNvPr name="TextBox 21" id="21"/>
          <p:cNvSpPr txBox="true"/>
          <p:nvPr/>
        </p:nvSpPr>
        <p:spPr>
          <a:xfrm rot="0">
            <a:off x="1597275" y="4804177"/>
            <a:ext cx="1983581" cy="1220119"/>
          </a:xfrm>
          <a:prstGeom prst="rect">
            <a:avLst/>
          </a:prstGeom>
        </p:spPr>
        <p:txBody>
          <a:bodyPr anchor="t" rtlCol="false" tIns="0" lIns="0" bIns="0" rIns="0">
            <a:spAutoFit/>
          </a:bodyPr>
          <a:lstStyle/>
          <a:p>
            <a:pPr algn="l">
              <a:lnSpc>
                <a:spcPts val="9924"/>
              </a:lnSpc>
            </a:pPr>
            <a:r>
              <a:rPr lang="en-US" sz="7088" b="true">
                <a:solidFill>
                  <a:srgbClr val="FFFFFF"/>
                </a:solidFill>
                <a:latin typeface="RoxboroughCF Heavy"/>
                <a:ea typeface="RoxboroughCF Heavy"/>
                <a:cs typeface="RoxboroughCF Heavy"/>
                <a:sym typeface="RoxboroughCF Heavy"/>
              </a:rPr>
              <a:t>DD1.</a:t>
            </a:r>
          </a:p>
        </p:txBody>
      </p:sp>
      <p:sp>
        <p:nvSpPr>
          <p:cNvPr name="TextBox 22" id="22"/>
          <p:cNvSpPr txBox="true"/>
          <p:nvPr/>
        </p:nvSpPr>
        <p:spPr>
          <a:xfrm rot="0">
            <a:off x="5189144" y="4823227"/>
            <a:ext cx="2237780" cy="1220119"/>
          </a:xfrm>
          <a:prstGeom prst="rect">
            <a:avLst/>
          </a:prstGeom>
        </p:spPr>
        <p:txBody>
          <a:bodyPr anchor="t" rtlCol="false" tIns="0" lIns="0" bIns="0" rIns="0">
            <a:spAutoFit/>
          </a:bodyPr>
          <a:lstStyle/>
          <a:p>
            <a:pPr algn="l">
              <a:lnSpc>
                <a:spcPts val="9924"/>
              </a:lnSpc>
            </a:pPr>
            <a:r>
              <a:rPr lang="en-US" sz="7088" b="true">
                <a:solidFill>
                  <a:srgbClr val="FFFFFF"/>
                </a:solidFill>
                <a:latin typeface="RoxboroughCF Heavy"/>
                <a:ea typeface="RoxboroughCF Heavy"/>
                <a:cs typeface="RoxboroughCF Heavy"/>
                <a:sym typeface="RoxboroughCF Heavy"/>
              </a:rPr>
              <a:t>DD2.</a:t>
            </a:r>
          </a:p>
        </p:txBody>
      </p:sp>
      <p:sp>
        <p:nvSpPr>
          <p:cNvPr name="TextBox 23" id="23"/>
          <p:cNvSpPr txBox="true"/>
          <p:nvPr/>
        </p:nvSpPr>
        <p:spPr>
          <a:xfrm rot="0">
            <a:off x="8777330" y="4823227"/>
            <a:ext cx="2237780" cy="1220119"/>
          </a:xfrm>
          <a:prstGeom prst="rect">
            <a:avLst/>
          </a:prstGeom>
        </p:spPr>
        <p:txBody>
          <a:bodyPr anchor="t" rtlCol="false" tIns="0" lIns="0" bIns="0" rIns="0">
            <a:spAutoFit/>
          </a:bodyPr>
          <a:lstStyle/>
          <a:p>
            <a:pPr algn="l">
              <a:lnSpc>
                <a:spcPts val="9924"/>
              </a:lnSpc>
            </a:pPr>
            <a:r>
              <a:rPr lang="en-US" sz="7088" b="true">
                <a:solidFill>
                  <a:srgbClr val="FFFFFF"/>
                </a:solidFill>
                <a:latin typeface="RoxboroughCF Heavy"/>
                <a:ea typeface="RoxboroughCF Heavy"/>
                <a:cs typeface="RoxboroughCF Heavy"/>
                <a:sym typeface="RoxboroughCF Heavy"/>
              </a:rPr>
              <a:t>DD3.</a:t>
            </a:r>
          </a:p>
        </p:txBody>
      </p:sp>
      <p:sp>
        <p:nvSpPr>
          <p:cNvPr name="TextBox 24" id="24"/>
          <p:cNvSpPr txBox="true"/>
          <p:nvPr/>
        </p:nvSpPr>
        <p:spPr>
          <a:xfrm rot="0">
            <a:off x="544246" y="6907978"/>
            <a:ext cx="3386448" cy="2461624"/>
          </a:xfrm>
          <a:prstGeom prst="rect">
            <a:avLst/>
          </a:prstGeom>
        </p:spPr>
        <p:txBody>
          <a:bodyPr anchor="t" rtlCol="false" tIns="0" lIns="0" bIns="0" rIns="0">
            <a:spAutoFit/>
          </a:bodyPr>
          <a:lstStyle/>
          <a:p>
            <a:pPr algn="just">
              <a:lnSpc>
                <a:spcPts val="3969"/>
              </a:lnSpc>
            </a:pPr>
            <a:r>
              <a:rPr lang="en-US" sz="2835">
                <a:solidFill>
                  <a:srgbClr val="745E4D"/>
                </a:solidFill>
                <a:latin typeface="RoxboroughCF"/>
                <a:ea typeface="RoxboroughCF"/>
                <a:cs typeface="RoxboroughCF"/>
                <a:sym typeface="RoxboroughCF"/>
              </a:rPr>
              <a:t>Étudiant.es inscrit.es en L1 Droit, dont le nom se situe dans la 1ere partie de l’alphabet.</a:t>
            </a:r>
          </a:p>
        </p:txBody>
      </p:sp>
      <p:sp>
        <p:nvSpPr>
          <p:cNvPr name="TextBox 25" id="25"/>
          <p:cNvSpPr txBox="true"/>
          <p:nvPr/>
        </p:nvSpPr>
        <p:spPr>
          <a:xfrm rot="0">
            <a:off x="4454111" y="6586038"/>
            <a:ext cx="3591869" cy="3452224"/>
          </a:xfrm>
          <a:prstGeom prst="rect">
            <a:avLst/>
          </a:prstGeom>
        </p:spPr>
        <p:txBody>
          <a:bodyPr anchor="t" rtlCol="false" tIns="0" lIns="0" bIns="0" rIns="0">
            <a:spAutoFit/>
          </a:bodyPr>
          <a:lstStyle/>
          <a:p>
            <a:pPr algn="just">
              <a:lnSpc>
                <a:spcPts val="3969"/>
              </a:lnSpc>
            </a:pPr>
            <a:r>
              <a:rPr lang="en-US" sz="2835">
                <a:solidFill>
                  <a:srgbClr val="BD9479"/>
                </a:solidFill>
                <a:latin typeface="RoxboroughCF"/>
                <a:ea typeface="RoxboroughCF"/>
                <a:cs typeface="RoxboroughCF"/>
                <a:sym typeface="RoxboroughCF"/>
              </a:rPr>
              <a:t>Étudiant.es inscrit.es en L1 Droit dont  le nom se situe dans la 2nde partie de l’alphabet, et en L1 Droit français-droit allemand </a:t>
            </a:r>
          </a:p>
        </p:txBody>
      </p:sp>
      <p:sp>
        <p:nvSpPr>
          <p:cNvPr name="TextBox 26" id="26"/>
          <p:cNvSpPr txBox="true"/>
          <p:nvPr/>
        </p:nvSpPr>
        <p:spPr>
          <a:xfrm rot="0">
            <a:off x="8436505" y="6586038"/>
            <a:ext cx="3355317" cy="1966324"/>
          </a:xfrm>
          <a:prstGeom prst="rect">
            <a:avLst/>
          </a:prstGeom>
        </p:spPr>
        <p:txBody>
          <a:bodyPr anchor="t" rtlCol="false" tIns="0" lIns="0" bIns="0" rIns="0">
            <a:spAutoFit/>
          </a:bodyPr>
          <a:lstStyle/>
          <a:p>
            <a:pPr algn="just">
              <a:lnSpc>
                <a:spcPts val="3969"/>
              </a:lnSpc>
            </a:pPr>
            <a:r>
              <a:rPr lang="en-US" sz="2835">
                <a:solidFill>
                  <a:srgbClr val="B8A08C"/>
                </a:solidFill>
                <a:latin typeface="RoxboroughCF"/>
                <a:ea typeface="RoxboroughCF"/>
                <a:cs typeface="RoxboroughCF"/>
                <a:sym typeface="RoxboroughCF"/>
              </a:rPr>
              <a:t>Étudiant.es inscrit.es en L1 Droit-langues et en L1 Droit-science politique</a:t>
            </a:r>
          </a:p>
        </p:txBody>
      </p:sp>
      <p:sp>
        <p:nvSpPr>
          <p:cNvPr name="TextBox 27" id="27"/>
          <p:cNvSpPr txBox="true"/>
          <p:nvPr/>
        </p:nvSpPr>
        <p:spPr>
          <a:xfrm rot="0">
            <a:off x="12367591" y="3636031"/>
            <a:ext cx="5215559" cy="973347"/>
          </a:xfrm>
          <a:prstGeom prst="rect">
            <a:avLst/>
          </a:prstGeom>
        </p:spPr>
        <p:txBody>
          <a:bodyPr anchor="t" rtlCol="false" tIns="0" lIns="0" bIns="0" rIns="0">
            <a:spAutoFit/>
          </a:bodyPr>
          <a:lstStyle/>
          <a:p>
            <a:pPr algn="l">
              <a:lnSpc>
                <a:spcPts val="3927"/>
              </a:lnSpc>
            </a:pPr>
            <a:r>
              <a:rPr lang="en-US" sz="2805">
                <a:solidFill>
                  <a:srgbClr val="745E4D"/>
                </a:solidFill>
                <a:latin typeface="Montserrat"/>
                <a:ea typeface="Montserrat"/>
                <a:cs typeface="Montserrat"/>
                <a:sym typeface="Montserrat"/>
              </a:rPr>
              <a:t>Vous êtes réparti.e.s en trois divisions : DD1, DD2 et DD3.</a:t>
            </a:r>
          </a:p>
        </p:txBody>
      </p:sp>
      <p:sp>
        <p:nvSpPr>
          <p:cNvPr name="TextBox 28" id="28"/>
          <p:cNvSpPr txBox="true"/>
          <p:nvPr/>
        </p:nvSpPr>
        <p:spPr>
          <a:xfrm rot="0">
            <a:off x="12367591" y="4992550"/>
            <a:ext cx="5215559" cy="2213846"/>
          </a:xfrm>
          <a:prstGeom prst="rect">
            <a:avLst/>
          </a:prstGeom>
        </p:spPr>
        <p:txBody>
          <a:bodyPr anchor="t" rtlCol="false" tIns="0" lIns="0" bIns="0" rIns="0">
            <a:spAutoFit/>
          </a:bodyPr>
          <a:lstStyle/>
          <a:p>
            <a:pPr algn="just">
              <a:lnSpc>
                <a:spcPts val="2926"/>
              </a:lnSpc>
            </a:pPr>
            <a:r>
              <a:rPr lang="en-US" sz="2090">
                <a:solidFill>
                  <a:srgbClr val="000000"/>
                </a:solidFill>
                <a:latin typeface="Montserrat"/>
                <a:ea typeface="Montserrat"/>
                <a:cs typeface="Montserrat"/>
                <a:sym typeface="Montserrat"/>
              </a:rPr>
              <a:t>Les L1 Droit qui ont choisi espagnol ou allemand en langue vivante seront forcément en DD2. </a:t>
            </a:r>
          </a:p>
          <a:p>
            <a:pPr algn="just">
              <a:lnSpc>
                <a:spcPts val="2926"/>
              </a:lnSpc>
              <a:spcBef>
                <a:spcPct val="0"/>
              </a:spcBef>
            </a:pPr>
            <a:r>
              <a:rPr lang="en-US" sz="2090">
                <a:solidFill>
                  <a:srgbClr val="000000"/>
                </a:solidFill>
                <a:latin typeface="Montserrat"/>
                <a:ea typeface="Montserrat"/>
                <a:cs typeface="Montserrat"/>
                <a:sym typeface="Montserrat"/>
              </a:rPr>
              <a:t>Les L1 Droit qui ont choisi anglais seront réparti.e.s entre la DD1 et la DD2 selon l’alphabet.</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745E4D"/>
        </a:solidFill>
      </p:bgPr>
    </p:bg>
    <p:spTree>
      <p:nvGrpSpPr>
        <p:cNvPr id="1" name=""/>
        <p:cNvGrpSpPr/>
        <p:nvPr/>
      </p:nvGrpSpPr>
      <p:grpSpPr>
        <a:xfrm>
          <a:off x="0" y="0"/>
          <a:ext cx="0" cy="0"/>
          <a:chOff x="0" y="0"/>
          <a:chExt cx="0" cy="0"/>
        </a:xfrm>
      </p:grpSpPr>
      <p:sp>
        <p:nvSpPr>
          <p:cNvPr name="TextBox 2" id="2"/>
          <p:cNvSpPr txBox="true"/>
          <p:nvPr/>
        </p:nvSpPr>
        <p:spPr>
          <a:xfrm rot="0">
            <a:off x="715815" y="126888"/>
            <a:ext cx="6693315" cy="1026656"/>
          </a:xfrm>
          <a:prstGeom prst="rect">
            <a:avLst/>
          </a:prstGeom>
        </p:spPr>
        <p:txBody>
          <a:bodyPr anchor="t" rtlCol="false" tIns="0" lIns="0" bIns="0" rIns="0">
            <a:spAutoFit/>
          </a:bodyPr>
          <a:lstStyle/>
          <a:p>
            <a:pPr algn="l">
              <a:lnSpc>
                <a:spcPts val="8335"/>
              </a:lnSpc>
            </a:pPr>
            <a:r>
              <a:rPr lang="en-US" sz="5953" b="true">
                <a:solidFill>
                  <a:srgbClr val="F8F7F4"/>
                </a:solidFill>
                <a:latin typeface="RoxboroughCF Bold"/>
                <a:ea typeface="RoxboroughCF Bold"/>
                <a:cs typeface="RoxboroughCF Bold"/>
                <a:sym typeface="RoxboroughCF Bold"/>
              </a:rPr>
              <a:t>Les groupes de TD</a:t>
            </a:r>
          </a:p>
        </p:txBody>
      </p:sp>
      <p:sp>
        <p:nvSpPr>
          <p:cNvPr name="TextBox 3" id="3"/>
          <p:cNvSpPr txBox="true"/>
          <p:nvPr/>
        </p:nvSpPr>
        <p:spPr>
          <a:xfrm rot="0">
            <a:off x="1461851" y="1198772"/>
            <a:ext cx="1378732" cy="5421947"/>
          </a:xfrm>
          <a:prstGeom prst="rect">
            <a:avLst/>
          </a:prstGeom>
        </p:spPr>
        <p:txBody>
          <a:bodyPr anchor="t" rtlCol="false" tIns="0" lIns="0" bIns="0" rIns="0">
            <a:spAutoFit/>
          </a:bodyPr>
          <a:lstStyle/>
          <a:p>
            <a:pPr algn="ctr">
              <a:lnSpc>
                <a:spcPts val="44429"/>
              </a:lnSpc>
            </a:pPr>
            <a:r>
              <a:rPr lang="en-US" b="true" sz="31735">
                <a:solidFill>
                  <a:srgbClr val="F8F7F4"/>
                </a:solidFill>
                <a:latin typeface="RoxboroughCF Bold"/>
                <a:ea typeface="RoxboroughCF Bold"/>
                <a:cs typeface="RoxboroughCF Bold"/>
                <a:sym typeface="RoxboroughCF Bold"/>
              </a:rPr>
              <a:t>1</a:t>
            </a:r>
          </a:p>
        </p:txBody>
      </p:sp>
      <p:sp>
        <p:nvSpPr>
          <p:cNvPr name="TextBox 4" id="4"/>
          <p:cNvSpPr txBox="true"/>
          <p:nvPr/>
        </p:nvSpPr>
        <p:spPr>
          <a:xfrm rot="0">
            <a:off x="7162594" y="1198772"/>
            <a:ext cx="2543486" cy="5421947"/>
          </a:xfrm>
          <a:prstGeom prst="rect">
            <a:avLst/>
          </a:prstGeom>
        </p:spPr>
        <p:txBody>
          <a:bodyPr anchor="t" rtlCol="false" tIns="0" lIns="0" bIns="0" rIns="0">
            <a:spAutoFit/>
          </a:bodyPr>
          <a:lstStyle/>
          <a:p>
            <a:pPr algn="ctr">
              <a:lnSpc>
                <a:spcPts val="44429"/>
              </a:lnSpc>
            </a:pPr>
            <a:r>
              <a:rPr lang="en-US" b="true" sz="31735">
                <a:solidFill>
                  <a:srgbClr val="F8F7F4"/>
                </a:solidFill>
                <a:latin typeface="RoxboroughCF Bold"/>
                <a:ea typeface="RoxboroughCF Bold"/>
                <a:cs typeface="RoxboroughCF Bold"/>
                <a:sym typeface="RoxboroughCF Bold"/>
              </a:rPr>
              <a:t>2</a:t>
            </a:r>
          </a:p>
        </p:txBody>
      </p:sp>
      <p:sp>
        <p:nvSpPr>
          <p:cNvPr name="TextBox 5" id="5"/>
          <p:cNvSpPr txBox="true"/>
          <p:nvPr/>
        </p:nvSpPr>
        <p:spPr>
          <a:xfrm rot="0">
            <a:off x="14201344" y="1198772"/>
            <a:ext cx="2523362" cy="5421947"/>
          </a:xfrm>
          <a:prstGeom prst="rect">
            <a:avLst/>
          </a:prstGeom>
        </p:spPr>
        <p:txBody>
          <a:bodyPr anchor="t" rtlCol="false" tIns="0" lIns="0" bIns="0" rIns="0">
            <a:spAutoFit/>
          </a:bodyPr>
          <a:lstStyle/>
          <a:p>
            <a:pPr algn="ctr">
              <a:lnSpc>
                <a:spcPts val="44429"/>
              </a:lnSpc>
            </a:pPr>
            <a:r>
              <a:rPr lang="en-US" b="true" sz="31735">
                <a:solidFill>
                  <a:srgbClr val="F8F7F4"/>
                </a:solidFill>
                <a:latin typeface="RoxboroughCF Bold"/>
                <a:ea typeface="RoxboroughCF Bold"/>
                <a:cs typeface="RoxboroughCF Bold"/>
                <a:sym typeface="RoxboroughCF Bold"/>
              </a:rPr>
              <a:t>3</a:t>
            </a:r>
          </a:p>
        </p:txBody>
      </p:sp>
      <p:sp>
        <p:nvSpPr>
          <p:cNvPr name="TextBox 6" id="6"/>
          <p:cNvSpPr txBox="true"/>
          <p:nvPr/>
        </p:nvSpPr>
        <p:spPr>
          <a:xfrm rot="0">
            <a:off x="475784" y="6155680"/>
            <a:ext cx="3350864" cy="1099421"/>
          </a:xfrm>
          <a:prstGeom prst="rect">
            <a:avLst/>
          </a:prstGeom>
        </p:spPr>
        <p:txBody>
          <a:bodyPr anchor="t" rtlCol="false" tIns="0" lIns="0" bIns="0" rIns="0">
            <a:spAutoFit/>
          </a:bodyPr>
          <a:lstStyle/>
          <a:p>
            <a:pPr algn="just">
              <a:lnSpc>
                <a:spcPts val="2926"/>
              </a:lnSpc>
            </a:pPr>
            <a:r>
              <a:rPr lang="en-US" sz="2090">
                <a:solidFill>
                  <a:srgbClr val="F8F7F4"/>
                </a:solidFill>
                <a:latin typeface="Montserrat"/>
                <a:ea typeface="Montserrat"/>
                <a:cs typeface="Montserrat"/>
                <a:sym typeface="Montserrat"/>
              </a:rPr>
              <a:t>LES CHANGEMENTS DE GROUPES DE TD NE SONT PAS POSSIBLES.</a:t>
            </a:r>
          </a:p>
        </p:txBody>
      </p:sp>
      <p:sp>
        <p:nvSpPr>
          <p:cNvPr name="TextBox 7" id="7"/>
          <p:cNvSpPr txBox="true"/>
          <p:nvPr/>
        </p:nvSpPr>
        <p:spPr>
          <a:xfrm rot="0">
            <a:off x="4179074" y="6155680"/>
            <a:ext cx="8510528" cy="3455906"/>
          </a:xfrm>
          <a:prstGeom prst="rect">
            <a:avLst/>
          </a:prstGeom>
        </p:spPr>
        <p:txBody>
          <a:bodyPr anchor="t" rtlCol="false" tIns="0" lIns="0" bIns="0" rIns="0">
            <a:spAutoFit/>
          </a:bodyPr>
          <a:lstStyle/>
          <a:p>
            <a:pPr algn="just">
              <a:lnSpc>
                <a:spcPts val="2926"/>
              </a:lnSpc>
            </a:pPr>
            <a:r>
              <a:rPr lang="en-US" sz="2090">
                <a:solidFill>
                  <a:srgbClr val="F8F7F4"/>
                </a:solidFill>
                <a:latin typeface="Montserrat"/>
                <a:ea typeface="Montserrat"/>
                <a:cs typeface="Montserrat"/>
                <a:sym typeface="Montserrat"/>
              </a:rPr>
              <a:t>Seuls les étudiants bénéficiant du Régime Spécial d’Etudes (RSE) peuvent demander un tel changement, pour des motifs strictement énumérés et à condition de remplir certaines conditions.</a:t>
            </a:r>
          </a:p>
          <a:p>
            <a:pPr algn="just">
              <a:lnSpc>
                <a:spcPts val="2646"/>
              </a:lnSpc>
            </a:pPr>
            <a:r>
              <a:rPr lang="en-US" sz="1890">
                <a:solidFill>
                  <a:srgbClr val="F8F7F4"/>
                </a:solidFill>
                <a:latin typeface="Montserrat"/>
                <a:ea typeface="Montserrat"/>
                <a:cs typeface="Montserrat"/>
                <a:sym typeface="Montserrat"/>
              </a:rPr>
              <a:t>  -Les demandes de changement doivent être faites le plus rapidement possible, de préférence dès la première semaine des TD</a:t>
            </a:r>
          </a:p>
          <a:p>
            <a:pPr algn="just">
              <a:lnSpc>
                <a:spcPts val="2646"/>
              </a:lnSpc>
            </a:pPr>
            <a:r>
              <a:rPr lang="en-US" sz="1890">
                <a:solidFill>
                  <a:srgbClr val="F8F7F4"/>
                </a:solidFill>
                <a:latin typeface="Montserrat"/>
                <a:ea typeface="Montserrat"/>
                <a:cs typeface="Montserrat"/>
                <a:sym typeface="Montserrat"/>
              </a:rPr>
              <a:t>  -Les étudiants doivent d’abord remplir un formulaire en ligne, accompagné des pièces justificatives. </a:t>
            </a:r>
          </a:p>
          <a:p>
            <a:pPr algn="just">
              <a:lnSpc>
                <a:spcPts val="2646"/>
              </a:lnSpc>
            </a:pPr>
            <a:r>
              <a:rPr lang="en-US" sz="1890">
                <a:solidFill>
                  <a:srgbClr val="F8F7F4"/>
                </a:solidFill>
                <a:latin typeface="Montserrat"/>
                <a:ea typeface="Montserrat"/>
                <a:cs typeface="Montserrat"/>
                <a:sym typeface="Montserrat"/>
              </a:rPr>
              <a:t>  -La demande sera transmise à la scolarité de la faculté :</a:t>
            </a:r>
          </a:p>
          <a:p>
            <a:pPr algn="just">
              <a:lnSpc>
                <a:spcPts val="2506"/>
              </a:lnSpc>
            </a:pPr>
            <a:r>
              <a:rPr lang="en-US" sz="1790">
                <a:solidFill>
                  <a:srgbClr val="F8F7F4"/>
                </a:solidFill>
                <a:latin typeface="Montserrat"/>
                <a:ea typeface="Montserrat"/>
                <a:cs typeface="Montserrat"/>
                <a:sym typeface="Montserrat"/>
              </a:rPr>
              <a:t>https://droit.univ-tours.fr/pedagogie/regime-special-detudes-rse </a:t>
            </a:r>
          </a:p>
        </p:txBody>
      </p:sp>
      <p:sp>
        <p:nvSpPr>
          <p:cNvPr name="TextBox 8" id="8"/>
          <p:cNvSpPr txBox="true"/>
          <p:nvPr/>
        </p:nvSpPr>
        <p:spPr>
          <a:xfrm rot="0">
            <a:off x="13042027" y="6155680"/>
            <a:ext cx="4841996" cy="2883136"/>
          </a:xfrm>
          <a:prstGeom prst="rect">
            <a:avLst/>
          </a:prstGeom>
        </p:spPr>
        <p:txBody>
          <a:bodyPr anchor="t" rtlCol="false" tIns="0" lIns="0" bIns="0" rIns="0">
            <a:spAutoFit/>
          </a:bodyPr>
          <a:lstStyle/>
          <a:p>
            <a:pPr algn="just">
              <a:lnSpc>
                <a:spcPts val="2926"/>
              </a:lnSpc>
            </a:pPr>
            <a:r>
              <a:rPr lang="en-US" sz="2090">
                <a:solidFill>
                  <a:srgbClr val="F8F7F4"/>
                </a:solidFill>
                <a:latin typeface="Montserrat"/>
                <a:ea typeface="Montserrat"/>
                <a:cs typeface="Montserrat"/>
                <a:sym typeface="Montserrat"/>
              </a:rPr>
              <a:t>Les étudiants en situation de handicap qui souhaitent bénéficier d’adaptations doivent se rapprocher de la mission handicap et du Service de Santé Étudiant.e (SSE) : </a:t>
            </a:r>
          </a:p>
          <a:p>
            <a:pPr algn="just">
              <a:lnSpc>
                <a:spcPts val="2646"/>
              </a:lnSpc>
            </a:pPr>
            <a:r>
              <a:rPr lang="en-US" sz="1890">
                <a:solidFill>
                  <a:srgbClr val="F8F7F4"/>
                </a:solidFill>
                <a:latin typeface="Montserrat"/>
                <a:ea typeface="Montserrat"/>
                <a:cs typeface="Montserrat"/>
                <a:sym typeface="Montserrat"/>
              </a:rPr>
              <a:t>https://www.univ-tours.fr/campus/sante </a:t>
            </a:r>
          </a:p>
          <a:p>
            <a:pPr algn="just">
              <a:lnSpc>
                <a:spcPts val="2646"/>
              </a:lnSpc>
            </a:pPr>
          </a:p>
        </p:txBody>
      </p:sp>
      <p:sp>
        <p:nvSpPr>
          <p:cNvPr name="TextBox 9" id="9"/>
          <p:cNvSpPr txBox="true"/>
          <p:nvPr/>
        </p:nvSpPr>
        <p:spPr>
          <a:xfrm rot="0">
            <a:off x="1306286" y="1534635"/>
            <a:ext cx="16287750" cy="1074022"/>
          </a:xfrm>
          <a:prstGeom prst="rect">
            <a:avLst/>
          </a:prstGeom>
        </p:spPr>
        <p:txBody>
          <a:bodyPr anchor="t" rtlCol="false" tIns="0" lIns="0" bIns="0" rIns="0">
            <a:spAutoFit/>
          </a:bodyPr>
          <a:lstStyle/>
          <a:p>
            <a:pPr algn="ctr">
              <a:lnSpc>
                <a:spcPts val="4326"/>
              </a:lnSpc>
              <a:spcBef>
                <a:spcPct val="0"/>
              </a:spcBef>
            </a:pPr>
            <a:r>
              <a:rPr lang="en-US" b="true" sz="3090">
                <a:solidFill>
                  <a:srgbClr val="F8F7F4"/>
                </a:solidFill>
                <a:latin typeface="Montserrat Bold"/>
                <a:ea typeface="Montserrat Bold"/>
                <a:cs typeface="Montserrat Bold"/>
                <a:sym typeface="Montserrat Bold"/>
              </a:rPr>
              <a:t>Vous êtes ensuite affecté.e à un groupe de TD (vous connaîtrez votre affiliation DURANT la semaine du 15 septembre), dans votre division.</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764604" y="1251382"/>
            <a:ext cx="4221131" cy="422113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12764604" y="4814488"/>
            <a:ext cx="4221131" cy="42211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9144000" y="1251382"/>
            <a:ext cx="4221131" cy="422113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9144000" y="4814488"/>
            <a:ext cx="4221131" cy="422113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14" id="14"/>
          <p:cNvSpPr txBox="true"/>
          <p:nvPr/>
        </p:nvSpPr>
        <p:spPr>
          <a:xfrm rot="0">
            <a:off x="10022361" y="2222681"/>
            <a:ext cx="2464409" cy="2278532"/>
          </a:xfrm>
          <a:prstGeom prst="rect">
            <a:avLst/>
          </a:prstGeom>
        </p:spPr>
        <p:txBody>
          <a:bodyPr anchor="t" rtlCol="false" tIns="0" lIns="0" bIns="0" rIns="0">
            <a:spAutoFit/>
          </a:bodyPr>
          <a:lstStyle/>
          <a:p>
            <a:pPr algn="ctr">
              <a:lnSpc>
                <a:spcPts val="3029"/>
              </a:lnSpc>
            </a:pPr>
            <a:r>
              <a:rPr lang="en-US" sz="2567" b="true">
                <a:solidFill>
                  <a:srgbClr val="FFFFFF"/>
                </a:solidFill>
                <a:latin typeface="RoxboroughCF Bold"/>
                <a:ea typeface="RoxboroughCF Bold"/>
                <a:cs typeface="RoxboroughCF Bold"/>
                <a:sym typeface="RoxboroughCF Bold"/>
              </a:rPr>
              <a:t>Les examens ont lieu à l'issue de chacun des deux semestres.</a:t>
            </a:r>
          </a:p>
          <a:p>
            <a:pPr algn="ctr">
              <a:lnSpc>
                <a:spcPts val="3029"/>
              </a:lnSpc>
            </a:pPr>
          </a:p>
        </p:txBody>
      </p:sp>
      <p:sp>
        <p:nvSpPr>
          <p:cNvPr name="TextBox 15" id="15"/>
          <p:cNvSpPr txBox="true"/>
          <p:nvPr/>
        </p:nvSpPr>
        <p:spPr>
          <a:xfrm rot="0">
            <a:off x="10022361" y="5472512"/>
            <a:ext cx="2464409" cy="3035869"/>
          </a:xfrm>
          <a:prstGeom prst="rect">
            <a:avLst/>
          </a:prstGeom>
        </p:spPr>
        <p:txBody>
          <a:bodyPr anchor="t" rtlCol="false" tIns="0" lIns="0" bIns="0" rIns="0">
            <a:spAutoFit/>
          </a:bodyPr>
          <a:lstStyle/>
          <a:p>
            <a:pPr algn="ctr">
              <a:lnSpc>
                <a:spcPts val="3029"/>
              </a:lnSpc>
            </a:pPr>
            <a:r>
              <a:rPr lang="en-US" b="true" sz="2567">
                <a:solidFill>
                  <a:srgbClr val="FFFFFF"/>
                </a:solidFill>
                <a:latin typeface="RoxboroughCF Bold"/>
                <a:ea typeface="RoxboroughCF Bold"/>
                <a:cs typeface="RoxboroughCF Bold"/>
                <a:sym typeface="RoxboroughCF Bold"/>
              </a:rPr>
              <a:t>Les examens de rattrapage des 2 semestres se déroulent à la fin du deuxième semestre (au mois de juin).</a:t>
            </a:r>
          </a:p>
        </p:txBody>
      </p:sp>
      <p:sp>
        <p:nvSpPr>
          <p:cNvPr name="TextBox 16" id="16"/>
          <p:cNvSpPr txBox="true"/>
          <p:nvPr/>
        </p:nvSpPr>
        <p:spPr>
          <a:xfrm rot="0">
            <a:off x="13365131" y="1847274"/>
            <a:ext cx="3336666" cy="2672707"/>
          </a:xfrm>
          <a:prstGeom prst="rect">
            <a:avLst/>
          </a:prstGeom>
        </p:spPr>
        <p:txBody>
          <a:bodyPr anchor="t" rtlCol="false" tIns="0" lIns="0" bIns="0" rIns="0">
            <a:spAutoFit/>
          </a:bodyPr>
          <a:lstStyle/>
          <a:p>
            <a:pPr algn="ctr">
              <a:lnSpc>
                <a:spcPts val="2651"/>
              </a:lnSpc>
            </a:pPr>
            <a:r>
              <a:rPr lang="en-US" sz="2246" b="true">
                <a:solidFill>
                  <a:srgbClr val="FFFFFF"/>
                </a:solidFill>
                <a:latin typeface="RoxboroughCF Bold"/>
                <a:ea typeface="RoxboroughCF Bold"/>
                <a:cs typeface="RoxboroughCF Bold"/>
                <a:sym typeface="RoxboroughCF Bold"/>
              </a:rPr>
              <a:t>Deux sessions d'examens sont organisées par année universitaire :</a:t>
            </a:r>
          </a:p>
          <a:p>
            <a:pPr algn="ctr">
              <a:lnSpc>
                <a:spcPts val="2651"/>
              </a:lnSpc>
            </a:pPr>
            <a:r>
              <a:rPr lang="en-US" sz="2246" b="true">
                <a:solidFill>
                  <a:srgbClr val="FFFFFF"/>
                </a:solidFill>
                <a:latin typeface="RoxboroughCF Bold"/>
                <a:ea typeface="RoxboroughCF Bold"/>
                <a:cs typeface="RoxboroughCF Bold"/>
                <a:sym typeface="RoxboroughCF Bold"/>
              </a:rPr>
              <a:t>  -une en déc./janvier pour le 1er semestre (S1) ; </a:t>
            </a:r>
          </a:p>
          <a:p>
            <a:pPr algn="ctr">
              <a:lnSpc>
                <a:spcPts val="2651"/>
              </a:lnSpc>
            </a:pPr>
            <a:r>
              <a:rPr lang="en-US" b="true" sz="2246">
                <a:solidFill>
                  <a:srgbClr val="FFFFFF"/>
                </a:solidFill>
                <a:latin typeface="RoxboroughCF Bold"/>
                <a:ea typeface="RoxboroughCF Bold"/>
                <a:cs typeface="RoxboroughCF Bold"/>
                <a:sym typeface="RoxboroughCF Bold"/>
              </a:rPr>
              <a:t>  -une en avril/mai pour le 2nd semestre (S2). </a:t>
            </a:r>
          </a:p>
        </p:txBody>
      </p:sp>
      <p:sp>
        <p:nvSpPr>
          <p:cNvPr name="TextBox 17" id="17"/>
          <p:cNvSpPr txBox="true"/>
          <p:nvPr/>
        </p:nvSpPr>
        <p:spPr>
          <a:xfrm rot="0">
            <a:off x="13449063" y="5307443"/>
            <a:ext cx="2954266" cy="3635293"/>
          </a:xfrm>
          <a:prstGeom prst="rect">
            <a:avLst/>
          </a:prstGeom>
        </p:spPr>
        <p:txBody>
          <a:bodyPr anchor="t" rtlCol="false" tIns="0" lIns="0" bIns="0" rIns="0">
            <a:spAutoFit/>
          </a:bodyPr>
          <a:lstStyle/>
          <a:p>
            <a:pPr algn="ctr">
              <a:lnSpc>
                <a:spcPts val="2911"/>
              </a:lnSpc>
            </a:pPr>
            <a:r>
              <a:rPr lang="en-US" sz="2467" b="true">
                <a:solidFill>
                  <a:srgbClr val="FFFFFF"/>
                </a:solidFill>
                <a:latin typeface="RoxboroughCF Bold"/>
                <a:ea typeface="RoxboroughCF Bold"/>
                <a:cs typeface="RoxboroughCF Bold"/>
                <a:sym typeface="RoxboroughCF Bold"/>
              </a:rPr>
              <a:t>Les modalités de contrôle des connaissances (types d’épreuves, durée) vous seront communiquées au plus tard 15 jours avant les épreuves (sur votre EDT)</a:t>
            </a:r>
          </a:p>
          <a:p>
            <a:pPr algn="ctr">
              <a:lnSpc>
                <a:spcPts val="2911"/>
              </a:lnSpc>
            </a:pPr>
          </a:p>
        </p:txBody>
      </p:sp>
      <p:sp>
        <p:nvSpPr>
          <p:cNvPr name="TextBox 18" id="18"/>
          <p:cNvSpPr txBox="true"/>
          <p:nvPr/>
        </p:nvSpPr>
        <p:spPr>
          <a:xfrm rot="0">
            <a:off x="1028700" y="228706"/>
            <a:ext cx="5411242" cy="1177216"/>
          </a:xfrm>
          <a:prstGeom prst="rect">
            <a:avLst/>
          </a:prstGeom>
        </p:spPr>
        <p:txBody>
          <a:bodyPr anchor="t" rtlCol="false" tIns="0" lIns="0" bIns="0" rIns="0">
            <a:spAutoFit/>
          </a:bodyPr>
          <a:lstStyle/>
          <a:p>
            <a:pPr algn="l">
              <a:lnSpc>
                <a:spcPts val="9664"/>
              </a:lnSpc>
            </a:pPr>
            <a:r>
              <a:rPr lang="en-US" sz="6902" b="true">
                <a:solidFill>
                  <a:srgbClr val="745E4D"/>
                </a:solidFill>
                <a:latin typeface="RoxboroughCF Bold"/>
                <a:ea typeface="RoxboroughCF Bold"/>
                <a:cs typeface="RoxboroughCF Bold"/>
                <a:sym typeface="RoxboroughCF Bold"/>
              </a:rPr>
              <a:t>Les examens</a:t>
            </a:r>
          </a:p>
        </p:txBody>
      </p:sp>
      <p:sp>
        <p:nvSpPr>
          <p:cNvPr name="TextBox 19" id="19"/>
          <p:cNvSpPr txBox="true"/>
          <p:nvPr/>
        </p:nvSpPr>
        <p:spPr>
          <a:xfrm rot="0">
            <a:off x="579664" y="1747180"/>
            <a:ext cx="7770885" cy="8189524"/>
          </a:xfrm>
          <a:prstGeom prst="rect">
            <a:avLst/>
          </a:prstGeom>
        </p:spPr>
        <p:txBody>
          <a:bodyPr anchor="t" rtlCol="false" tIns="0" lIns="0" bIns="0" rIns="0">
            <a:spAutoFit/>
          </a:bodyPr>
          <a:lstStyle/>
          <a:p>
            <a:pPr algn="just">
              <a:lnSpc>
                <a:spcPts val="3640"/>
              </a:lnSpc>
            </a:pPr>
            <a:r>
              <a:rPr lang="en-US" sz="2600">
                <a:solidFill>
                  <a:srgbClr val="745E4D"/>
                </a:solidFill>
                <a:latin typeface="Montserrat"/>
                <a:ea typeface="Montserrat"/>
                <a:cs typeface="Montserrat"/>
                <a:sym typeface="Montserrat"/>
              </a:rPr>
              <a:t>Les épreuves sont de deux types : </a:t>
            </a:r>
          </a:p>
          <a:p>
            <a:pPr algn="just">
              <a:lnSpc>
                <a:spcPts val="3640"/>
              </a:lnSpc>
            </a:pPr>
          </a:p>
          <a:p>
            <a:pPr algn="just">
              <a:lnSpc>
                <a:spcPts val="3640"/>
              </a:lnSpc>
            </a:pPr>
            <a:r>
              <a:rPr lang="en-US" sz="2600">
                <a:solidFill>
                  <a:srgbClr val="745E4D"/>
                </a:solidFill>
                <a:latin typeface="Montserrat"/>
                <a:ea typeface="Montserrat"/>
                <a:cs typeface="Montserrat"/>
                <a:sym typeface="Montserrat"/>
              </a:rPr>
              <a:t>-</a:t>
            </a:r>
            <a:r>
              <a:rPr lang="en-US" sz="2600" b="true">
                <a:solidFill>
                  <a:srgbClr val="745E4D"/>
                </a:solidFill>
                <a:latin typeface="Montserrat Bold"/>
                <a:ea typeface="Montserrat Bold"/>
                <a:cs typeface="Montserrat Bold"/>
                <a:sym typeface="Montserrat Bold"/>
              </a:rPr>
              <a:t>Les partiels</a:t>
            </a:r>
            <a:r>
              <a:rPr lang="en-US" sz="2600">
                <a:solidFill>
                  <a:srgbClr val="745E4D"/>
                </a:solidFill>
                <a:latin typeface="Montserrat"/>
                <a:ea typeface="Montserrat"/>
                <a:cs typeface="Montserrat"/>
                <a:sym typeface="Montserrat"/>
              </a:rPr>
              <a:t>, qui rentrent dans le cadre du contrôle continu pour les matières à TD (droit civil et droit constitutionnel). </a:t>
            </a:r>
          </a:p>
          <a:p>
            <a:pPr algn="just">
              <a:lnSpc>
                <a:spcPts val="3220"/>
              </a:lnSpc>
            </a:pPr>
            <a:r>
              <a:rPr lang="en-US" sz="2300">
                <a:solidFill>
                  <a:srgbClr val="745E4D"/>
                </a:solidFill>
                <a:latin typeface="Montserrat"/>
                <a:ea typeface="Montserrat"/>
                <a:cs typeface="Montserrat"/>
                <a:sym typeface="Montserrat"/>
              </a:rPr>
              <a:t>La note de l’étudiant s’ajoute alors à celle obtenue en travaux dirigés. Les absences doivent être justifiées auprès des chargés de travaux dirigés. Au S1, les épreuves auront en principe lieu la semaine du 1er décembre. </a:t>
            </a:r>
          </a:p>
          <a:p>
            <a:pPr algn="just">
              <a:lnSpc>
                <a:spcPts val="3640"/>
              </a:lnSpc>
            </a:pPr>
          </a:p>
          <a:p>
            <a:pPr algn="just">
              <a:lnSpc>
                <a:spcPts val="3640"/>
              </a:lnSpc>
            </a:pPr>
            <a:r>
              <a:rPr lang="en-US" sz="2600">
                <a:solidFill>
                  <a:srgbClr val="745E4D"/>
                </a:solidFill>
                <a:latin typeface="Montserrat"/>
                <a:ea typeface="Montserrat"/>
                <a:cs typeface="Montserrat"/>
                <a:sym typeface="Montserrat"/>
              </a:rPr>
              <a:t>-</a:t>
            </a:r>
            <a:r>
              <a:rPr lang="en-US" sz="2600" b="true">
                <a:solidFill>
                  <a:srgbClr val="745E4D"/>
                </a:solidFill>
                <a:latin typeface="Montserrat Bold"/>
                <a:ea typeface="Montserrat Bold"/>
                <a:cs typeface="Montserrat Bold"/>
                <a:sym typeface="Montserrat Bold"/>
              </a:rPr>
              <a:t>Les examens terminaux</a:t>
            </a:r>
            <a:r>
              <a:rPr lang="en-US" sz="2600">
                <a:solidFill>
                  <a:srgbClr val="745E4D"/>
                </a:solidFill>
                <a:latin typeface="Montserrat"/>
                <a:ea typeface="Montserrat"/>
                <a:cs typeface="Montserrat"/>
                <a:sym typeface="Montserrat"/>
              </a:rPr>
              <a:t>, pour toutes les autres matières qui n’ont pas de travaux dirigés. </a:t>
            </a:r>
          </a:p>
          <a:p>
            <a:pPr algn="just">
              <a:lnSpc>
                <a:spcPts val="3220"/>
              </a:lnSpc>
            </a:pPr>
            <a:r>
              <a:rPr lang="en-US" sz="2300">
                <a:solidFill>
                  <a:srgbClr val="745E4D"/>
                </a:solidFill>
                <a:latin typeface="Montserrat"/>
                <a:ea typeface="Montserrat"/>
                <a:cs typeface="Montserrat"/>
                <a:sym typeface="Montserrat"/>
              </a:rPr>
              <a:t>Ces épreuves sont généralement plus courtes (1 heure ; oral etc.). Les absences doivent être justifiées auprès de la scolarité. Au S1, les examens auront lieu les semaines des 8 décembre et 5 janvier 2025.</a:t>
            </a:r>
          </a:p>
          <a:p>
            <a:pPr algn="l">
              <a:lnSpc>
                <a:spcPts val="3927"/>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65995" y="107966"/>
            <a:ext cx="10049190" cy="1004919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11153572" y="1986556"/>
            <a:ext cx="6416557" cy="641655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328348" y="3815098"/>
            <a:ext cx="1894303" cy="189430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243890" y="1606330"/>
            <a:ext cx="1894303" cy="189430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0">
            <a:off x="11812106" y="2820625"/>
            <a:ext cx="2311936" cy="231193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11786431" y="5198757"/>
            <a:ext cx="2363286" cy="236328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0" id="20"/>
          <p:cNvGrpSpPr/>
          <p:nvPr/>
        </p:nvGrpSpPr>
        <p:grpSpPr>
          <a:xfrm rot="0">
            <a:off x="14587488" y="2820625"/>
            <a:ext cx="2311936" cy="231193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3" id="23"/>
          <p:cNvGrpSpPr/>
          <p:nvPr/>
        </p:nvGrpSpPr>
        <p:grpSpPr>
          <a:xfrm rot="0">
            <a:off x="14587488" y="5194834"/>
            <a:ext cx="2367209" cy="236720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Freeform 26" id="26"/>
          <p:cNvSpPr/>
          <p:nvPr/>
        </p:nvSpPr>
        <p:spPr>
          <a:xfrm flipH="false" flipV="false" rot="0">
            <a:off x="13929267" y="4762250"/>
            <a:ext cx="865168" cy="865168"/>
          </a:xfrm>
          <a:custGeom>
            <a:avLst/>
            <a:gdLst/>
            <a:ahLst/>
            <a:cxnLst/>
            <a:rect r="r" b="b" t="t" l="l"/>
            <a:pathLst>
              <a:path h="865168" w="865168">
                <a:moveTo>
                  <a:pt x="0" y="0"/>
                </a:moveTo>
                <a:lnTo>
                  <a:pt x="865168" y="0"/>
                </a:lnTo>
                <a:lnTo>
                  <a:pt x="865168" y="865168"/>
                </a:lnTo>
                <a:lnTo>
                  <a:pt x="0" y="8651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7" id="27"/>
          <p:cNvSpPr txBox="true"/>
          <p:nvPr/>
        </p:nvSpPr>
        <p:spPr>
          <a:xfrm rot="0">
            <a:off x="10702058" y="1028700"/>
            <a:ext cx="2464409" cy="406908"/>
          </a:xfrm>
          <a:prstGeom prst="rect">
            <a:avLst/>
          </a:prstGeom>
        </p:spPr>
        <p:txBody>
          <a:bodyPr anchor="t" rtlCol="false" tIns="0" lIns="0" bIns="0" rIns="0">
            <a:spAutoFit/>
          </a:bodyPr>
          <a:lstStyle/>
          <a:p>
            <a:pPr algn="ctr">
              <a:lnSpc>
                <a:spcPts val="3186"/>
              </a:lnSpc>
            </a:pPr>
            <a:r>
              <a:rPr lang="en-US" b="true" sz="2700">
                <a:solidFill>
                  <a:srgbClr val="FFFFFF"/>
                </a:solidFill>
                <a:latin typeface="RoxboroughCF Bold"/>
                <a:ea typeface="RoxboroughCF Bold"/>
                <a:cs typeface="RoxboroughCF Bold"/>
                <a:sym typeface="RoxboroughCF Bold"/>
              </a:rPr>
              <a:t>Module 3 S1</a:t>
            </a:r>
          </a:p>
        </p:txBody>
      </p:sp>
      <p:sp>
        <p:nvSpPr>
          <p:cNvPr name="TextBox 28" id="28"/>
          <p:cNvSpPr txBox="true"/>
          <p:nvPr/>
        </p:nvSpPr>
        <p:spPr>
          <a:xfrm rot="0">
            <a:off x="770495" y="174705"/>
            <a:ext cx="8948282" cy="1438037"/>
          </a:xfrm>
          <a:prstGeom prst="rect">
            <a:avLst/>
          </a:prstGeom>
        </p:spPr>
        <p:txBody>
          <a:bodyPr anchor="t" rtlCol="false" tIns="0" lIns="0" bIns="0" rIns="0">
            <a:spAutoFit/>
          </a:bodyPr>
          <a:lstStyle/>
          <a:p>
            <a:pPr algn="ctr">
              <a:lnSpc>
                <a:spcPts val="5788"/>
              </a:lnSpc>
            </a:pPr>
            <a:r>
              <a:rPr lang="en-US" b="true" sz="4134">
                <a:solidFill>
                  <a:srgbClr val="745E4D"/>
                </a:solidFill>
                <a:latin typeface="RoxboroughCF Bold"/>
                <a:ea typeface="RoxboroughCF Bold"/>
                <a:cs typeface="RoxboroughCF Bold"/>
                <a:sym typeface="RoxboroughCF Bold"/>
              </a:rPr>
              <a:t>Pour valider son année : il faut obtenir la double moyenne </a:t>
            </a:r>
          </a:p>
        </p:txBody>
      </p:sp>
      <p:sp>
        <p:nvSpPr>
          <p:cNvPr name="TextBox 29" id="29"/>
          <p:cNvSpPr txBox="true"/>
          <p:nvPr/>
        </p:nvSpPr>
        <p:spPr>
          <a:xfrm rot="0">
            <a:off x="11857502" y="3342008"/>
            <a:ext cx="2221145" cy="1470896"/>
          </a:xfrm>
          <a:prstGeom prst="rect">
            <a:avLst/>
          </a:prstGeom>
        </p:spPr>
        <p:txBody>
          <a:bodyPr anchor="t" rtlCol="false" tIns="0" lIns="0" bIns="0" rIns="0">
            <a:spAutoFit/>
          </a:bodyPr>
          <a:lstStyle/>
          <a:p>
            <a:pPr algn="ctr">
              <a:lnSpc>
                <a:spcPts val="2926"/>
              </a:lnSpc>
            </a:pPr>
            <a:r>
              <a:rPr lang="en-US" sz="2090">
                <a:solidFill>
                  <a:srgbClr val="000000"/>
                </a:solidFill>
                <a:latin typeface="Montserrat"/>
                <a:ea typeface="Montserrat"/>
                <a:cs typeface="Montserrat"/>
                <a:sym typeface="Montserrat"/>
              </a:rPr>
              <a:t>Module 1 S1</a:t>
            </a:r>
          </a:p>
          <a:p>
            <a:pPr algn="ctr">
              <a:lnSpc>
                <a:spcPts val="2926"/>
              </a:lnSpc>
              <a:spcBef>
                <a:spcPct val="0"/>
              </a:spcBef>
            </a:pPr>
            <a:r>
              <a:rPr lang="en-US" sz="2090">
                <a:solidFill>
                  <a:srgbClr val="000000"/>
                </a:solidFill>
                <a:latin typeface="Montserrat"/>
                <a:ea typeface="Montserrat"/>
                <a:cs typeface="Montserrat"/>
                <a:sym typeface="Montserrat"/>
              </a:rPr>
              <a:t>Introduction générale au droit </a:t>
            </a:r>
          </a:p>
        </p:txBody>
      </p:sp>
      <p:sp>
        <p:nvSpPr>
          <p:cNvPr name="TextBox 30" id="30"/>
          <p:cNvSpPr txBox="true"/>
          <p:nvPr/>
        </p:nvSpPr>
        <p:spPr>
          <a:xfrm rot="0">
            <a:off x="14684378" y="3342008"/>
            <a:ext cx="2118157" cy="1470896"/>
          </a:xfrm>
          <a:prstGeom prst="rect">
            <a:avLst/>
          </a:prstGeom>
        </p:spPr>
        <p:txBody>
          <a:bodyPr anchor="t" rtlCol="false" tIns="0" lIns="0" bIns="0" rIns="0">
            <a:spAutoFit/>
          </a:bodyPr>
          <a:lstStyle/>
          <a:p>
            <a:pPr algn="ctr">
              <a:lnSpc>
                <a:spcPts val="2926"/>
              </a:lnSpc>
            </a:pPr>
            <a:r>
              <a:rPr lang="en-US" sz="2090">
                <a:solidFill>
                  <a:srgbClr val="000000"/>
                </a:solidFill>
                <a:latin typeface="Montserrat"/>
                <a:ea typeface="Montserrat"/>
                <a:cs typeface="Montserrat"/>
                <a:sym typeface="Montserrat"/>
              </a:rPr>
              <a:t>Module 2 S1</a:t>
            </a:r>
          </a:p>
          <a:p>
            <a:pPr algn="ctr">
              <a:lnSpc>
                <a:spcPts val="2926"/>
              </a:lnSpc>
              <a:spcBef>
                <a:spcPct val="0"/>
              </a:spcBef>
            </a:pPr>
            <a:r>
              <a:rPr lang="en-US" sz="2090">
                <a:solidFill>
                  <a:srgbClr val="000000"/>
                </a:solidFill>
                <a:latin typeface="Montserrat"/>
                <a:ea typeface="Montserrat"/>
                <a:cs typeface="Montserrat"/>
                <a:sym typeface="Montserrat"/>
              </a:rPr>
              <a:t>Droit constitutionnel 1</a:t>
            </a:r>
          </a:p>
        </p:txBody>
      </p:sp>
      <p:sp>
        <p:nvSpPr>
          <p:cNvPr name="TextBox 31" id="31"/>
          <p:cNvSpPr txBox="true"/>
          <p:nvPr/>
        </p:nvSpPr>
        <p:spPr>
          <a:xfrm rot="0">
            <a:off x="11934263" y="5811639"/>
            <a:ext cx="2067624" cy="1099421"/>
          </a:xfrm>
          <a:prstGeom prst="rect">
            <a:avLst/>
          </a:prstGeom>
        </p:spPr>
        <p:txBody>
          <a:bodyPr anchor="t" rtlCol="false" tIns="0" lIns="0" bIns="0" rIns="0">
            <a:spAutoFit/>
          </a:bodyPr>
          <a:lstStyle/>
          <a:p>
            <a:pPr algn="ctr">
              <a:lnSpc>
                <a:spcPts val="2926"/>
              </a:lnSpc>
            </a:pPr>
            <a:r>
              <a:rPr lang="en-US" sz="2090">
                <a:solidFill>
                  <a:srgbClr val="000000"/>
                </a:solidFill>
                <a:latin typeface="Montserrat"/>
                <a:ea typeface="Montserrat"/>
                <a:cs typeface="Montserrat"/>
                <a:sym typeface="Montserrat"/>
              </a:rPr>
              <a:t>Module 1 S2</a:t>
            </a:r>
          </a:p>
          <a:p>
            <a:pPr algn="ctr">
              <a:lnSpc>
                <a:spcPts val="2926"/>
              </a:lnSpc>
              <a:spcBef>
                <a:spcPct val="0"/>
              </a:spcBef>
            </a:pPr>
            <a:r>
              <a:rPr lang="en-US" sz="2090">
                <a:solidFill>
                  <a:srgbClr val="000000"/>
                </a:solidFill>
                <a:latin typeface="Montserrat"/>
                <a:ea typeface="Montserrat"/>
                <a:cs typeface="Montserrat"/>
                <a:sym typeface="Montserrat"/>
              </a:rPr>
              <a:t>Droit de la famille</a:t>
            </a:r>
          </a:p>
        </p:txBody>
      </p:sp>
      <p:sp>
        <p:nvSpPr>
          <p:cNvPr name="TextBox 32" id="32"/>
          <p:cNvSpPr txBox="true"/>
          <p:nvPr/>
        </p:nvSpPr>
        <p:spPr>
          <a:xfrm rot="0">
            <a:off x="14729905" y="5811639"/>
            <a:ext cx="2082374" cy="1470896"/>
          </a:xfrm>
          <a:prstGeom prst="rect">
            <a:avLst/>
          </a:prstGeom>
        </p:spPr>
        <p:txBody>
          <a:bodyPr anchor="t" rtlCol="false" tIns="0" lIns="0" bIns="0" rIns="0">
            <a:spAutoFit/>
          </a:bodyPr>
          <a:lstStyle/>
          <a:p>
            <a:pPr algn="ctr">
              <a:lnSpc>
                <a:spcPts val="2926"/>
              </a:lnSpc>
            </a:pPr>
            <a:r>
              <a:rPr lang="en-US" sz="2090">
                <a:solidFill>
                  <a:srgbClr val="000000"/>
                </a:solidFill>
                <a:latin typeface="Montserrat"/>
                <a:ea typeface="Montserrat"/>
                <a:cs typeface="Montserrat"/>
                <a:sym typeface="Montserrat"/>
              </a:rPr>
              <a:t>Module 2 S2</a:t>
            </a:r>
          </a:p>
          <a:p>
            <a:pPr algn="ctr">
              <a:lnSpc>
                <a:spcPts val="2926"/>
              </a:lnSpc>
              <a:spcBef>
                <a:spcPct val="0"/>
              </a:spcBef>
            </a:pPr>
            <a:r>
              <a:rPr lang="en-US" sz="2090">
                <a:solidFill>
                  <a:srgbClr val="000000"/>
                </a:solidFill>
                <a:latin typeface="Montserrat"/>
                <a:ea typeface="Montserrat"/>
                <a:cs typeface="Montserrat"/>
                <a:sym typeface="Montserrat"/>
              </a:rPr>
              <a:t>Droit constitutionnel 2</a:t>
            </a:r>
          </a:p>
        </p:txBody>
      </p:sp>
      <p:sp>
        <p:nvSpPr>
          <p:cNvPr name="TextBox 33" id="33"/>
          <p:cNvSpPr txBox="true"/>
          <p:nvPr/>
        </p:nvSpPr>
        <p:spPr>
          <a:xfrm rot="0">
            <a:off x="8486572" y="3443484"/>
            <a:ext cx="2464409"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4 S1</a:t>
            </a:r>
          </a:p>
        </p:txBody>
      </p:sp>
      <p:sp>
        <p:nvSpPr>
          <p:cNvPr name="TextBox 34" id="34"/>
          <p:cNvSpPr txBox="true"/>
          <p:nvPr/>
        </p:nvSpPr>
        <p:spPr>
          <a:xfrm rot="0">
            <a:off x="8486572" y="6305153"/>
            <a:ext cx="2085975"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3 S2 </a:t>
            </a:r>
          </a:p>
        </p:txBody>
      </p:sp>
      <p:sp>
        <p:nvSpPr>
          <p:cNvPr name="TextBox 35" id="35"/>
          <p:cNvSpPr txBox="true"/>
          <p:nvPr/>
        </p:nvSpPr>
        <p:spPr>
          <a:xfrm rot="0">
            <a:off x="10889266" y="8736487"/>
            <a:ext cx="2089993"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4 S2 </a:t>
            </a:r>
          </a:p>
        </p:txBody>
      </p:sp>
      <p:sp>
        <p:nvSpPr>
          <p:cNvPr name="TextBox 36" id="36"/>
          <p:cNvSpPr txBox="true"/>
          <p:nvPr/>
        </p:nvSpPr>
        <p:spPr>
          <a:xfrm rot="0">
            <a:off x="199730" y="2179490"/>
            <a:ext cx="2151540" cy="621266"/>
          </a:xfrm>
          <a:prstGeom prst="rect">
            <a:avLst/>
          </a:prstGeom>
        </p:spPr>
        <p:txBody>
          <a:bodyPr anchor="t" rtlCol="false" tIns="0" lIns="0" bIns="0" rIns="0">
            <a:spAutoFit/>
          </a:bodyPr>
          <a:lstStyle/>
          <a:p>
            <a:pPr algn="ctr">
              <a:lnSpc>
                <a:spcPts val="2506"/>
              </a:lnSpc>
              <a:spcBef>
                <a:spcPct val="0"/>
              </a:spcBef>
            </a:pPr>
            <a:r>
              <a:rPr lang="en-US" b="true" sz="1790">
                <a:solidFill>
                  <a:srgbClr val="000000"/>
                </a:solidFill>
                <a:latin typeface="Montserrat Bold"/>
                <a:ea typeface="Montserrat Bold"/>
                <a:cs typeface="Montserrat Bold"/>
                <a:sym typeface="Montserrat Bold"/>
              </a:rPr>
              <a:t>Modules fondamentaux </a:t>
            </a:r>
          </a:p>
        </p:txBody>
      </p:sp>
      <p:sp>
        <p:nvSpPr>
          <p:cNvPr name="TextBox 37" id="37"/>
          <p:cNvSpPr txBox="true"/>
          <p:nvPr/>
        </p:nvSpPr>
        <p:spPr>
          <a:xfrm rot="0">
            <a:off x="620093" y="4379227"/>
            <a:ext cx="1310813" cy="727946"/>
          </a:xfrm>
          <a:prstGeom prst="rect">
            <a:avLst/>
          </a:prstGeom>
        </p:spPr>
        <p:txBody>
          <a:bodyPr anchor="t" rtlCol="false" tIns="0" lIns="0" bIns="0" rIns="0">
            <a:spAutoFit/>
          </a:bodyPr>
          <a:lstStyle/>
          <a:p>
            <a:pPr algn="ctr">
              <a:lnSpc>
                <a:spcPts val="2926"/>
              </a:lnSpc>
              <a:spcBef>
                <a:spcPct val="0"/>
              </a:spcBef>
            </a:pPr>
            <a:r>
              <a:rPr lang="en-US" b="true" sz="2090">
                <a:solidFill>
                  <a:srgbClr val="FFFFFF"/>
                </a:solidFill>
                <a:latin typeface="Montserrat Bold"/>
                <a:ea typeface="Montserrat Bold"/>
                <a:cs typeface="Montserrat Bold"/>
                <a:sym typeface="Montserrat Bold"/>
              </a:rPr>
              <a:t>Tous les modules </a:t>
            </a:r>
          </a:p>
        </p:txBody>
      </p:sp>
      <p:sp>
        <p:nvSpPr>
          <p:cNvPr name="TextBox 38" id="38"/>
          <p:cNvSpPr txBox="true"/>
          <p:nvPr/>
        </p:nvSpPr>
        <p:spPr>
          <a:xfrm rot="0">
            <a:off x="2501855" y="2179490"/>
            <a:ext cx="5007292" cy="1044811"/>
          </a:xfrm>
          <a:prstGeom prst="rect">
            <a:avLst/>
          </a:prstGeom>
        </p:spPr>
        <p:txBody>
          <a:bodyPr anchor="t" rtlCol="false" tIns="0" lIns="0" bIns="0" rIns="0">
            <a:spAutoFit/>
          </a:bodyPr>
          <a:lstStyle/>
          <a:p>
            <a:pPr algn="just">
              <a:lnSpc>
                <a:spcPts val="2786"/>
              </a:lnSpc>
              <a:spcBef>
                <a:spcPct val="0"/>
              </a:spcBef>
            </a:pPr>
            <a:r>
              <a:rPr lang="en-US" b="true" sz="1990">
                <a:solidFill>
                  <a:srgbClr val="DDC9BD"/>
                </a:solidFill>
                <a:latin typeface="Montserrat Bold"/>
                <a:ea typeface="Montserrat Bold"/>
                <a:cs typeface="Montserrat Bold"/>
                <a:sym typeface="Montserrat Bold"/>
              </a:rPr>
              <a:t>La moyenne des </a:t>
            </a:r>
            <a:r>
              <a:rPr lang="en-US" b="true" sz="1990" u="sng">
                <a:solidFill>
                  <a:srgbClr val="DDC9BD"/>
                </a:solidFill>
                <a:latin typeface="Montserrat Bold"/>
                <a:ea typeface="Montserrat Bold"/>
                <a:cs typeface="Montserrat Bold"/>
                <a:sym typeface="Montserrat Bold"/>
              </a:rPr>
              <a:t>quatre</a:t>
            </a:r>
            <a:r>
              <a:rPr lang="en-US" b="true" sz="1990">
                <a:solidFill>
                  <a:srgbClr val="DDC9BD"/>
                </a:solidFill>
                <a:latin typeface="Montserrat Bold"/>
                <a:ea typeface="Montserrat Bold"/>
                <a:cs typeface="Montserrat Bold"/>
                <a:sym typeface="Montserrat Bold"/>
              </a:rPr>
              <a:t> modules fondamentaux doit être égale ou supérieure à 10. </a:t>
            </a:r>
          </a:p>
        </p:txBody>
      </p:sp>
      <p:sp>
        <p:nvSpPr>
          <p:cNvPr name="TextBox 39" id="39"/>
          <p:cNvSpPr txBox="true"/>
          <p:nvPr/>
        </p:nvSpPr>
        <p:spPr>
          <a:xfrm rot="0">
            <a:off x="2501855" y="4506371"/>
            <a:ext cx="5007292" cy="692386"/>
          </a:xfrm>
          <a:prstGeom prst="rect">
            <a:avLst/>
          </a:prstGeom>
        </p:spPr>
        <p:txBody>
          <a:bodyPr anchor="t" rtlCol="false" tIns="0" lIns="0" bIns="0" rIns="0">
            <a:spAutoFit/>
          </a:bodyPr>
          <a:lstStyle/>
          <a:p>
            <a:pPr algn="just">
              <a:lnSpc>
                <a:spcPts val="2786"/>
              </a:lnSpc>
              <a:spcBef>
                <a:spcPct val="0"/>
              </a:spcBef>
            </a:pPr>
            <a:r>
              <a:rPr lang="en-US" b="true" sz="1990">
                <a:solidFill>
                  <a:srgbClr val="745E4D"/>
                </a:solidFill>
                <a:latin typeface="Montserrat Bold"/>
                <a:ea typeface="Montserrat Bold"/>
                <a:cs typeface="Montserrat Bold"/>
                <a:sym typeface="Montserrat Bold"/>
              </a:rPr>
              <a:t>La moyenne de </a:t>
            </a:r>
            <a:r>
              <a:rPr lang="en-US" b="true" sz="1990" u="sng">
                <a:solidFill>
                  <a:srgbClr val="745E4D"/>
                </a:solidFill>
                <a:latin typeface="Montserrat Bold"/>
                <a:ea typeface="Montserrat Bold"/>
                <a:cs typeface="Montserrat Bold"/>
                <a:sym typeface="Montserrat Bold"/>
              </a:rPr>
              <a:t>tous</a:t>
            </a:r>
            <a:r>
              <a:rPr lang="en-US" b="true" sz="1990">
                <a:solidFill>
                  <a:srgbClr val="745E4D"/>
                </a:solidFill>
                <a:latin typeface="Montserrat Bold"/>
                <a:ea typeface="Montserrat Bold"/>
                <a:cs typeface="Montserrat Bold"/>
                <a:sym typeface="Montserrat Bold"/>
              </a:rPr>
              <a:t> les modules doit être égale ou supérieure à 10. </a:t>
            </a:r>
          </a:p>
        </p:txBody>
      </p:sp>
      <p:grpSp>
        <p:nvGrpSpPr>
          <p:cNvPr name="Group 40" id="40"/>
          <p:cNvGrpSpPr/>
          <p:nvPr/>
        </p:nvGrpSpPr>
        <p:grpSpPr>
          <a:xfrm rot="0">
            <a:off x="620093" y="6023727"/>
            <a:ext cx="1505577" cy="1441705"/>
            <a:chOff x="0" y="0"/>
            <a:chExt cx="848810" cy="812800"/>
          </a:xfrm>
        </p:grpSpPr>
        <p:sp>
          <p:nvSpPr>
            <p:cNvPr name="Freeform 41" id="41"/>
            <p:cNvSpPr/>
            <p:nvPr/>
          </p:nvSpPr>
          <p:spPr>
            <a:xfrm flipH="false" flipV="false" rot="0">
              <a:off x="0" y="0"/>
              <a:ext cx="848810" cy="812800"/>
            </a:xfrm>
            <a:custGeom>
              <a:avLst/>
              <a:gdLst/>
              <a:ahLst/>
              <a:cxnLst/>
              <a:rect r="r" b="b" t="t" l="l"/>
              <a:pathLst>
                <a:path h="812800" w="848810">
                  <a:moveTo>
                    <a:pt x="424405" y="0"/>
                  </a:moveTo>
                  <a:cubicBezTo>
                    <a:pt x="190013" y="0"/>
                    <a:pt x="0" y="181951"/>
                    <a:pt x="0" y="406400"/>
                  </a:cubicBezTo>
                  <a:cubicBezTo>
                    <a:pt x="0" y="630849"/>
                    <a:pt x="190013" y="812800"/>
                    <a:pt x="424405" y="812800"/>
                  </a:cubicBezTo>
                  <a:cubicBezTo>
                    <a:pt x="658797" y="812800"/>
                    <a:pt x="848810" y="630849"/>
                    <a:pt x="848810" y="406400"/>
                  </a:cubicBezTo>
                  <a:cubicBezTo>
                    <a:pt x="848810" y="181951"/>
                    <a:pt x="658797" y="0"/>
                    <a:pt x="424405" y="0"/>
                  </a:cubicBezTo>
                  <a:close/>
                </a:path>
              </a:pathLst>
            </a:custGeom>
            <a:solidFill>
              <a:srgbClr val="DDC9BD"/>
            </a:solidFill>
          </p:spPr>
        </p:sp>
        <p:sp>
          <p:nvSpPr>
            <p:cNvPr name="TextBox 42" id="42"/>
            <p:cNvSpPr txBox="true"/>
            <p:nvPr/>
          </p:nvSpPr>
          <p:spPr>
            <a:xfrm>
              <a:off x="79576" y="38100"/>
              <a:ext cx="689658" cy="698500"/>
            </a:xfrm>
            <a:prstGeom prst="rect">
              <a:avLst/>
            </a:prstGeom>
          </p:spPr>
          <p:txBody>
            <a:bodyPr anchor="ctr" rtlCol="false" tIns="50800" lIns="50800" bIns="50800" rIns="50800"/>
            <a:lstStyle/>
            <a:p>
              <a:pPr algn="ctr">
                <a:lnSpc>
                  <a:spcPts val="2926"/>
                </a:lnSpc>
              </a:pPr>
            </a:p>
          </p:txBody>
        </p:sp>
      </p:grpSp>
      <p:grpSp>
        <p:nvGrpSpPr>
          <p:cNvPr name="Group 43" id="43"/>
          <p:cNvGrpSpPr/>
          <p:nvPr/>
        </p:nvGrpSpPr>
        <p:grpSpPr>
          <a:xfrm rot="0">
            <a:off x="620093" y="7595221"/>
            <a:ext cx="1501522" cy="1501522"/>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46" id="46"/>
          <p:cNvGrpSpPr/>
          <p:nvPr/>
        </p:nvGrpSpPr>
        <p:grpSpPr>
          <a:xfrm rot="0">
            <a:off x="2501855" y="6023727"/>
            <a:ext cx="1465414" cy="1465414"/>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49" id="49"/>
          <p:cNvGrpSpPr/>
          <p:nvPr/>
        </p:nvGrpSpPr>
        <p:grpSpPr>
          <a:xfrm rot="0">
            <a:off x="2517783" y="7625129"/>
            <a:ext cx="1465414" cy="1453559"/>
            <a:chOff x="0" y="0"/>
            <a:chExt cx="812800" cy="806225"/>
          </a:xfrm>
        </p:grpSpPr>
        <p:sp>
          <p:nvSpPr>
            <p:cNvPr name="Freeform 50" id="50"/>
            <p:cNvSpPr/>
            <p:nvPr/>
          </p:nvSpPr>
          <p:spPr>
            <a:xfrm flipH="false" flipV="false" rot="0">
              <a:off x="0" y="0"/>
              <a:ext cx="812800" cy="806225"/>
            </a:xfrm>
            <a:custGeom>
              <a:avLst/>
              <a:gdLst/>
              <a:ahLst/>
              <a:cxnLst/>
              <a:rect r="r" b="b" t="t" l="l"/>
              <a:pathLst>
                <a:path h="806225" w="812800">
                  <a:moveTo>
                    <a:pt x="406400" y="0"/>
                  </a:moveTo>
                  <a:cubicBezTo>
                    <a:pt x="181951" y="0"/>
                    <a:pt x="0" y="180480"/>
                    <a:pt x="0" y="403112"/>
                  </a:cubicBezTo>
                  <a:cubicBezTo>
                    <a:pt x="0" y="625745"/>
                    <a:pt x="181951" y="806225"/>
                    <a:pt x="406400" y="806225"/>
                  </a:cubicBezTo>
                  <a:cubicBezTo>
                    <a:pt x="630849" y="806225"/>
                    <a:pt x="812800" y="625745"/>
                    <a:pt x="812800" y="403112"/>
                  </a:cubicBezTo>
                  <a:cubicBezTo>
                    <a:pt x="812800" y="180480"/>
                    <a:pt x="630849" y="0"/>
                    <a:pt x="406400" y="0"/>
                  </a:cubicBezTo>
                  <a:close/>
                </a:path>
              </a:pathLst>
            </a:custGeom>
            <a:solidFill>
              <a:srgbClr val="745E4D"/>
            </a:solidFill>
          </p:spPr>
        </p:sp>
        <p:sp>
          <p:nvSpPr>
            <p:cNvPr name="TextBox 51" id="51"/>
            <p:cNvSpPr txBox="true"/>
            <p:nvPr/>
          </p:nvSpPr>
          <p:spPr>
            <a:xfrm>
              <a:off x="76200" y="37484"/>
              <a:ext cx="660400" cy="693158"/>
            </a:xfrm>
            <a:prstGeom prst="rect">
              <a:avLst/>
            </a:prstGeom>
          </p:spPr>
          <p:txBody>
            <a:bodyPr anchor="ctr" rtlCol="false" tIns="50800" lIns="50800" bIns="50800" rIns="50800"/>
            <a:lstStyle/>
            <a:p>
              <a:pPr algn="ctr">
                <a:lnSpc>
                  <a:spcPts val="2926"/>
                </a:lnSpc>
              </a:pPr>
              <a:r>
                <a:rPr lang="en-US" sz="2090" b="true">
                  <a:solidFill>
                    <a:srgbClr val="FFFFFF"/>
                  </a:solidFill>
                  <a:latin typeface="Montserrat Bold"/>
                  <a:ea typeface="Montserrat Bold"/>
                  <a:cs typeface="Montserrat Bold"/>
                  <a:sym typeface="Montserrat Bold"/>
                </a:rPr>
                <a:t>8</a:t>
              </a:r>
            </a:p>
            <a:p>
              <a:pPr algn="ctr">
                <a:lnSpc>
                  <a:spcPts val="2226"/>
                </a:lnSpc>
              </a:pPr>
              <a:r>
                <a:rPr lang="en-US" b="true" sz="1590">
                  <a:solidFill>
                    <a:srgbClr val="FFFFFF"/>
                  </a:solidFill>
                  <a:latin typeface="Montserrat Bold"/>
                  <a:ea typeface="Montserrat Bold"/>
                  <a:cs typeface="Montserrat Bold"/>
                  <a:sym typeface="Montserrat Bold"/>
                </a:rPr>
                <a:t>en tout</a:t>
              </a:r>
            </a:p>
          </p:txBody>
        </p:sp>
      </p:grpSp>
      <p:sp>
        <p:nvSpPr>
          <p:cNvPr name="TextBox 52" id="52"/>
          <p:cNvSpPr txBox="true"/>
          <p:nvPr/>
        </p:nvSpPr>
        <p:spPr>
          <a:xfrm rot="0">
            <a:off x="960758" y="7974813"/>
            <a:ext cx="820192" cy="639046"/>
          </a:xfrm>
          <a:prstGeom prst="rect">
            <a:avLst/>
          </a:prstGeom>
        </p:spPr>
        <p:txBody>
          <a:bodyPr anchor="t" rtlCol="false" tIns="0" lIns="0" bIns="0" rIns="0">
            <a:spAutoFit/>
          </a:bodyPr>
          <a:lstStyle/>
          <a:p>
            <a:pPr algn="ctr">
              <a:lnSpc>
                <a:spcPts val="2926"/>
              </a:lnSpc>
            </a:pPr>
            <a:r>
              <a:rPr lang="en-US" sz="2090" b="true">
                <a:solidFill>
                  <a:srgbClr val="FFFFFF"/>
                </a:solidFill>
                <a:latin typeface="Montserrat Bold"/>
                <a:ea typeface="Montserrat Bold"/>
                <a:cs typeface="Montserrat Bold"/>
                <a:sym typeface="Montserrat Bold"/>
              </a:rPr>
              <a:t>11</a:t>
            </a:r>
          </a:p>
          <a:p>
            <a:pPr algn="ctr">
              <a:lnSpc>
                <a:spcPts val="2226"/>
              </a:lnSpc>
              <a:spcBef>
                <a:spcPct val="0"/>
              </a:spcBef>
            </a:pPr>
            <a:r>
              <a:rPr lang="en-US" b="true" sz="1590">
                <a:solidFill>
                  <a:srgbClr val="FFFFFF"/>
                </a:solidFill>
                <a:latin typeface="Montserrat Bold"/>
                <a:ea typeface="Montserrat Bold"/>
                <a:cs typeface="Montserrat Bold"/>
                <a:sym typeface="Montserrat Bold"/>
              </a:rPr>
              <a:t>en tout </a:t>
            </a:r>
          </a:p>
        </p:txBody>
      </p:sp>
      <p:sp>
        <p:nvSpPr>
          <p:cNvPr name="TextBox 53" id="53"/>
          <p:cNvSpPr txBox="true"/>
          <p:nvPr/>
        </p:nvSpPr>
        <p:spPr>
          <a:xfrm rot="0">
            <a:off x="390530" y="9220200"/>
            <a:ext cx="1964704"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n’est pas validée. </a:t>
            </a:r>
          </a:p>
        </p:txBody>
      </p:sp>
      <p:sp>
        <p:nvSpPr>
          <p:cNvPr name="TextBox 54" id="54"/>
          <p:cNvSpPr txBox="true"/>
          <p:nvPr/>
        </p:nvSpPr>
        <p:spPr>
          <a:xfrm rot="0">
            <a:off x="2808040" y="6319716"/>
            <a:ext cx="827336" cy="962820"/>
          </a:xfrm>
          <a:prstGeom prst="rect">
            <a:avLst/>
          </a:prstGeom>
        </p:spPr>
        <p:txBody>
          <a:bodyPr anchor="t" rtlCol="false" tIns="0" lIns="0" bIns="0" rIns="0">
            <a:spAutoFit/>
          </a:bodyPr>
          <a:lstStyle/>
          <a:p>
            <a:pPr algn="ctr">
              <a:lnSpc>
                <a:spcPts val="2581"/>
              </a:lnSpc>
            </a:pPr>
            <a:r>
              <a:rPr lang="en-US" sz="1843">
                <a:solidFill>
                  <a:srgbClr val="000000"/>
                </a:solidFill>
                <a:latin typeface="Montserrat"/>
                <a:ea typeface="Montserrat"/>
                <a:cs typeface="Montserrat"/>
                <a:sym typeface="Montserrat"/>
              </a:rPr>
              <a:t>11 + 8</a:t>
            </a:r>
          </a:p>
          <a:p>
            <a:pPr algn="ctr">
              <a:lnSpc>
                <a:spcPts val="2581"/>
              </a:lnSpc>
            </a:pPr>
            <a:r>
              <a:rPr lang="en-US" sz="1843">
                <a:solidFill>
                  <a:srgbClr val="000000"/>
                </a:solidFill>
                <a:latin typeface="Montserrat"/>
                <a:ea typeface="Montserrat"/>
                <a:cs typeface="Montserrat"/>
                <a:sym typeface="Montserrat"/>
              </a:rPr>
              <a:t>+ 12 + 9</a:t>
            </a:r>
          </a:p>
          <a:p>
            <a:pPr algn="ctr">
              <a:lnSpc>
                <a:spcPts val="2581"/>
              </a:lnSpc>
              <a:spcBef>
                <a:spcPct val="0"/>
              </a:spcBef>
            </a:pPr>
            <a:r>
              <a:rPr lang="en-US" b="true" sz="1843">
                <a:solidFill>
                  <a:srgbClr val="000000"/>
                </a:solidFill>
                <a:latin typeface="Montserrat Bold"/>
                <a:ea typeface="Montserrat Bold"/>
                <a:cs typeface="Montserrat Bold"/>
                <a:sym typeface="Montserrat Bold"/>
              </a:rPr>
              <a:t>= 10 </a:t>
            </a:r>
          </a:p>
        </p:txBody>
      </p:sp>
      <p:sp>
        <p:nvSpPr>
          <p:cNvPr name="TextBox 55" id="55"/>
          <p:cNvSpPr txBox="true"/>
          <p:nvPr/>
        </p:nvSpPr>
        <p:spPr>
          <a:xfrm rot="0">
            <a:off x="2294737" y="9188432"/>
            <a:ext cx="1853943"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n’est pas validée. </a:t>
            </a:r>
          </a:p>
        </p:txBody>
      </p:sp>
      <p:grpSp>
        <p:nvGrpSpPr>
          <p:cNvPr name="Group 56" id="56"/>
          <p:cNvGrpSpPr/>
          <p:nvPr/>
        </p:nvGrpSpPr>
        <p:grpSpPr>
          <a:xfrm rot="0">
            <a:off x="4382121" y="6023727"/>
            <a:ext cx="1441705" cy="1441705"/>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58" id="58"/>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9" id="59"/>
          <p:cNvGrpSpPr/>
          <p:nvPr/>
        </p:nvGrpSpPr>
        <p:grpSpPr>
          <a:xfrm rot="0">
            <a:off x="4382121" y="7625129"/>
            <a:ext cx="1441705" cy="1441705"/>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61" id="61"/>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62" id="62"/>
          <p:cNvSpPr txBox="true"/>
          <p:nvPr/>
        </p:nvSpPr>
        <p:spPr>
          <a:xfrm rot="0">
            <a:off x="4640639" y="6292335"/>
            <a:ext cx="924669" cy="990201"/>
          </a:xfrm>
          <a:prstGeom prst="rect">
            <a:avLst/>
          </a:prstGeom>
        </p:spPr>
        <p:txBody>
          <a:bodyPr anchor="t" rtlCol="false" tIns="0" lIns="0" bIns="0" rIns="0">
            <a:spAutoFit/>
          </a:bodyPr>
          <a:lstStyle/>
          <a:p>
            <a:pPr algn="ctr">
              <a:lnSpc>
                <a:spcPts val="2646"/>
              </a:lnSpc>
            </a:pPr>
            <a:r>
              <a:rPr lang="en-US" sz="1890">
                <a:solidFill>
                  <a:srgbClr val="000000"/>
                </a:solidFill>
                <a:latin typeface="Montserrat"/>
                <a:ea typeface="Montserrat"/>
                <a:cs typeface="Montserrat"/>
                <a:sym typeface="Montserrat"/>
              </a:rPr>
              <a:t>9 + 8</a:t>
            </a:r>
          </a:p>
          <a:p>
            <a:pPr algn="ctr">
              <a:lnSpc>
                <a:spcPts val="2646"/>
              </a:lnSpc>
            </a:pPr>
            <a:r>
              <a:rPr lang="en-US" sz="1890">
                <a:solidFill>
                  <a:srgbClr val="000000"/>
                </a:solidFill>
                <a:latin typeface="Montserrat"/>
                <a:ea typeface="Montserrat"/>
                <a:cs typeface="Montserrat"/>
                <a:sym typeface="Montserrat"/>
              </a:rPr>
              <a:t>+ 13 + 14</a:t>
            </a:r>
          </a:p>
          <a:p>
            <a:pPr algn="ctr">
              <a:lnSpc>
                <a:spcPts val="2646"/>
              </a:lnSpc>
              <a:spcBef>
                <a:spcPct val="0"/>
              </a:spcBef>
            </a:pPr>
            <a:r>
              <a:rPr lang="en-US" b="true" sz="1890">
                <a:solidFill>
                  <a:srgbClr val="000000"/>
                </a:solidFill>
                <a:latin typeface="Montserrat Bold"/>
                <a:ea typeface="Montserrat Bold"/>
                <a:cs typeface="Montserrat Bold"/>
                <a:sym typeface="Montserrat Bold"/>
              </a:rPr>
              <a:t>= 11  </a:t>
            </a:r>
          </a:p>
        </p:txBody>
      </p:sp>
      <p:sp>
        <p:nvSpPr>
          <p:cNvPr name="TextBox 63" id="63"/>
          <p:cNvSpPr txBox="true"/>
          <p:nvPr/>
        </p:nvSpPr>
        <p:spPr>
          <a:xfrm rot="0">
            <a:off x="4692877" y="8007408"/>
            <a:ext cx="820192" cy="639046"/>
          </a:xfrm>
          <a:prstGeom prst="rect">
            <a:avLst/>
          </a:prstGeom>
        </p:spPr>
        <p:txBody>
          <a:bodyPr anchor="t" rtlCol="false" tIns="0" lIns="0" bIns="0" rIns="0">
            <a:spAutoFit/>
          </a:bodyPr>
          <a:lstStyle/>
          <a:p>
            <a:pPr algn="ctr">
              <a:lnSpc>
                <a:spcPts val="2926"/>
              </a:lnSpc>
            </a:pPr>
            <a:r>
              <a:rPr lang="en-US" sz="2090" b="true">
                <a:solidFill>
                  <a:srgbClr val="FFFFFF"/>
                </a:solidFill>
                <a:latin typeface="Montserrat Bold"/>
                <a:ea typeface="Montserrat Bold"/>
                <a:cs typeface="Montserrat Bold"/>
                <a:sym typeface="Montserrat Bold"/>
              </a:rPr>
              <a:t>12</a:t>
            </a:r>
          </a:p>
          <a:p>
            <a:pPr algn="ctr">
              <a:lnSpc>
                <a:spcPts val="2226"/>
              </a:lnSpc>
              <a:spcBef>
                <a:spcPct val="0"/>
              </a:spcBef>
            </a:pPr>
            <a:r>
              <a:rPr lang="en-US" b="true" sz="1590">
                <a:solidFill>
                  <a:srgbClr val="FFFFFF"/>
                </a:solidFill>
                <a:latin typeface="Montserrat Bold"/>
                <a:ea typeface="Montserrat Bold"/>
                <a:cs typeface="Montserrat Bold"/>
                <a:sym typeface="Montserrat Bold"/>
              </a:rPr>
              <a:t>en tout </a:t>
            </a:r>
          </a:p>
        </p:txBody>
      </p:sp>
      <p:sp>
        <p:nvSpPr>
          <p:cNvPr name="TextBox 64" id="64"/>
          <p:cNvSpPr txBox="true"/>
          <p:nvPr/>
        </p:nvSpPr>
        <p:spPr>
          <a:xfrm rot="0">
            <a:off x="4295899" y="9188432"/>
            <a:ext cx="1614149"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est validée. </a:t>
            </a:r>
          </a:p>
        </p:txBody>
      </p:sp>
      <p:sp>
        <p:nvSpPr>
          <p:cNvPr name="TextBox 65" id="65"/>
          <p:cNvSpPr txBox="true"/>
          <p:nvPr/>
        </p:nvSpPr>
        <p:spPr>
          <a:xfrm rot="0">
            <a:off x="960758" y="6242283"/>
            <a:ext cx="773311" cy="990201"/>
          </a:xfrm>
          <a:prstGeom prst="rect">
            <a:avLst/>
          </a:prstGeom>
        </p:spPr>
        <p:txBody>
          <a:bodyPr anchor="t" rtlCol="false" tIns="0" lIns="0" bIns="0" rIns="0">
            <a:spAutoFit/>
          </a:bodyPr>
          <a:lstStyle/>
          <a:p>
            <a:pPr algn="ctr">
              <a:lnSpc>
                <a:spcPts val="2646"/>
              </a:lnSpc>
            </a:pPr>
            <a:r>
              <a:rPr lang="en-US" sz="1890">
                <a:solidFill>
                  <a:srgbClr val="000000"/>
                </a:solidFill>
                <a:latin typeface="Montserrat"/>
                <a:ea typeface="Montserrat"/>
                <a:cs typeface="Montserrat"/>
                <a:sym typeface="Montserrat"/>
              </a:rPr>
              <a:t>10 + 8</a:t>
            </a:r>
          </a:p>
          <a:p>
            <a:pPr algn="ctr">
              <a:lnSpc>
                <a:spcPts val="2646"/>
              </a:lnSpc>
            </a:pPr>
            <a:r>
              <a:rPr lang="en-US" sz="1890">
                <a:solidFill>
                  <a:srgbClr val="000000"/>
                </a:solidFill>
                <a:latin typeface="Montserrat"/>
                <a:ea typeface="Montserrat"/>
                <a:cs typeface="Montserrat"/>
                <a:sym typeface="Montserrat"/>
              </a:rPr>
              <a:t>+ 11 + 7</a:t>
            </a:r>
          </a:p>
          <a:p>
            <a:pPr algn="ctr">
              <a:lnSpc>
                <a:spcPts val="2646"/>
              </a:lnSpc>
              <a:spcBef>
                <a:spcPct val="0"/>
              </a:spcBef>
            </a:pPr>
            <a:r>
              <a:rPr lang="en-US" b="true" sz="1890">
                <a:solidFill>
                  <a:srgbClr val="000000"/>
                </a:solidFill>
                <a:latin typeface="Montserrat Bold"/>
                <a:ea typeface="Montserrat Bold"/>
                <a:cs typeface="Montserrat Bold"/>
                <a:sym typeface="Montserrat Bold"/>
              </a:rPr>
              <a:t>=  9</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65995" y="107966"/>
            <a:ext cx="10049190" cy="1004919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11153572" y="1986556"/>
            <a:ext cx="6416557" cy="641655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15936023" y="4875827"/>
            <a:ext cx="1503182" cy="150318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328348" y="3815098"/>
            <a:ext cx="1894303" cy="189430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0">
            <a:off x="243890" y="1606330"/>
            <a:ext cx="1894303" cy="1894303"/>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11382558" y="3535860"/>
            <a:ext cx="1596702" cy="159670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0" id="20"/>
          <p:cNvGrpSpPr/>
          <p:nvPr/>
        </p:nvGrpSpPr>
        <p:grpSpPr>
          <a:xfrm rot="0">
            <a:off x="13087147" y="6566138"/>
            <a:ext cx="1571216" cy="157121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3" id="23"/>
          <p:cNvGrpSpPr/>
          <p:nvPr/>
        </p:nvGrpSpPr>
        <p:grpSpPr>
          <a:xfrm rot="0">
            <a:off x="12550365" y="2331972"/>
            <a:ext cx="1513585" cy="151358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6" id="26"/>
          <p:cNvGrpSpPr/>
          <p:nvPr/>
        </p:nvGrpSpPr>
        <p:grpSpPr>
          <a:xfrm rot="0">
            <a:off x="15664150" y="3187111"/>
            <a:ext cx="1575139" cy="157513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9" id="29"/>
          <p:cNvGrpSpPr/>
          <p:nvPr/>
        </p:nvGrpSpPr>
        <p:grpSpPr>
          <a:xfrm rot="0">
            <a:off x="14306445" y="2217590"/>
            <a:ext cx="1503182" cy="1503182"/>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Freeform 32" id="32"/>
          <p:cNvSpPr/>
          <p:nvPr/>
        </p:nvSpPr>
        <p:spPr>
          <a:xfrm flipH="false" flipV="false" rot="0">
            <a:off x="13929267" y="4762250"/>
            <a:ext cx="865168" cy="865168"/>
          </a:xfrm>
          <a:custGeom>
            <a:avLst/>
            <a:gdLst/>
            <a:ahLst/>
            <a:cxnLst/>
            <a:rect r="r" b="b" t="t" l="l"/>
            <a:pathLst>
              <a:path h="865168" w="865168">
                <a:moveTo>
                  <a:pt x="0" y="0"/>
                </a:moveTo>
                <a:lnTo>
                  <a:pt x="865168" y="0"/>
                </a:lnTo>
                <a:lnTo>
                  <a:pt x="865168" y="865168"/>
                </a:lnTo>
                <a:lnTo>
                  <a:pt x="0" y="8651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3" id="33"/>
          <p:cNvSpPr txBox="true"/>
          <p:nvPr/>
        </p:nvSpPr>
        <p:spPr>
          <a:xfrm rot="0">
            <a:off x="10702058" y="1028700"/>
            <a:ext cx="2464409" cy="406908"/>
          </a:xfrm>
          <a:prstGeom prst="rect">
            <a:avLst/>
          </a:prstGeom>
        </p:spPr>
        <p:txBody>
          <a:bodyPr anchor="t" rtlCol="false" tIns="0" lIns="0" bIns="0" rIns="0">
            <a:spAutoFit/>
          </a:bodyPr>
          <a:lstStyle/>
          <a:p>
            <a:pPr algn="ctr">
              <a:lnSpc>
                <a:spcPts val="3186"/>
              </a:lnSpc>
            </a:pPr>
            <a:r>
              <a:rPr lang="en-US" b="true" sz="2700">
                <a:solidFill>
                  <a:srgbClr val="FFFFFF"/>
                </a:solidFill>
                <a:latin typeface="RoxboroughCF Bold"/>
                <a:ea typeface="RoxboroughCF Bold"/>
                <a:cs typeface="RoxboroughCF Bold"/>
                <a:sym typeface="RoxboroughCF Bold"/>
              </a:rPr>
              <a:t>Module 3 S1</a:t>
            </a:r>
          </a:p>
        </p:txBody>
      </p:sp>
      <p:sp>
        <p:nvSpPr>
          <p:cNvPr name="TextBox 34" id="34"/>
          <p:cNvSpPr txBox="true"/>
          <p:nvPr/>
        </p:nvSpPr>
        <p:spPr>
          <a:xfrm rot="0">
            <a:off x="749903" y="174705"/>
            <a:ext cx="8395841" cy="1438037"/>
          </a:xfrm>
          <a:prstGeom prst="rect">
            <a:avLst/>
          </a:prstGeom>
        </p:spPr>
        <p:txBody>
          <a:bodyPr anchor="t" rtlCol="false" tIns="0" lIns="0" bIns="0" rIns="0">
            <a:spAutoFit/>
          </a:bodyPr>
          <a:lstStyle/>
          <a:p>
            <a:pPr algn="ctr">
              <a:lnSpc>
                <a:spcPts val="5788"/>
              </a:lnSpc>
            </a:pPr>
            <a:r>
              <a:rPr lang="en-US" sz="4134" b="true">
                <a:solidFill>
                  <a:srgbClr val="745E4D"/>
                </a:solidFill>
                <a:latin typeface="RoxboroughCF Bold"/>
                <a:ea typeface="RoxboroughCF Bold"/>
                <a:cs typeface="RoxboroughCF Bold"/>
                <a:sym typeface="RoxboroughCF Bold"/>
              </a:rPr>
              <a:t>Le système de la double moyenne</a:t>
            </a:r>
          </a:p>
          <a:p>
            <a:pPr algn="ctr">
              <a:lnSpc>
                <a:spcPts val="5788"/>
              </a:lnSpc>
            </a:pPr>
            <a:r>
              <a:rPr lang="en-US" b="true" sz="4134">
                <a:solidFill>
                  <a:srgbClr val="745E4D"/>
                </a:solidFill>
                <a:latin typeface="RoxboroughCF Bold"/>
                <a:ea typeface="RoxboroughCF Bold"/>
                <a:cs typeface="RoxboroughCF Bold"/>
                <a:sym typeface="RoxboroughCF Bold"/>
              </a:rPr>
              <a:t>en Droit-science politique </a:t>
            </a:r>
          </a:p>
        </p:txBody>
      </p:sp>
      <p:sp>
        <p:nvSpPr>
          <p:cNvPr name="TextBox 35" id="35"/>
          <p:cNvSpPr txBox="true"/>
          <p:nvPr/>
        </p:nvSpPr>
        <p:spPr>
          <a:xfrm rot="0">
            <a:off x="11526426" y="3963382"/>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1 Droit S1</a:t>
            </a:r>
          </a:p>
        </p:txBody>
      </p:sp>
      <p:sp>
        <p:nvSpPr>
          <p:cNvPr name="TextBox 36" id="36"/>
          <p:cNvSpPr txBox="true"/>
          <p:nvPr/>
        </p:nvSpPr>
        <p:spPr>
          <a:xfrm rot="0">
            <a:off x="14391739" y="2586158"/>
            <a:ext cx="1332594" cy="727946"/>
          </a:xfrm>
          <a:prstGeom prst="rect">
            <a:avLst/>
          </a:prstGeom>
        </p:spPr>
        <p:txBody>
          <a:bodyPr anchor="t" rtlCol="false" tIns="0" lIns="0" bIns="0" rIns="0">
            <a:spAutoFit/>
          </a:bodyPr>
          <a:lstStyle/>
          <a:p>
            <a:pPr algn="ctr">
              <a:lnSpc>
                <a:spcPts val="2926"/>
              </a:lnSpc>
              <a:spcBef>
                <a:spcPct val="0"/>
              </a:spcBef>
            </a:pPr>
            <a:r>
              <a:rPr lang="en-US" sz="2090">
                <a:solidFill>
                  <a:srgbClr val="000000"/>
                </a:solidFill>
                <a:latin typeface="Montserrat"/>
                <a:ea typeface="Montserrat"/>
                <a:cs typeface="Montserrat"/>
                <a:sym typeface="Montserrat"/>
              </a:rPr>
              <a:t>Module 2 Droit S1</a:t>
            </a:r>
          </a:p>
        </p:txBody>
      </p:sp>
      <p:sp>
        <p:nvSpPr>
          <p:cNvPr name="TextBox 37" id="37"/>
          <p:cNvSpPr txBox="true"/>
          <p:nvPr/>
        </p:nvSpPr>
        <p:spPr>
          <a:xfrm rot="0">
            <a:off x="16071512" y="5244395"/>
            <a:ext cx="1232205" cy="727946"/>
          </a:xfrm>
          <a:prstGeom prst="rect">
            <a:avLst/>
          </a:prstGeom>
        </p:spPr>
        <p:txBody>
          <a:bodyPr anchor="t" rtlCol="false" tIns="0" lIns="0" bIns="0" rIns="0">
            <a:spAutoFit/>
          </a:bodyPr>
          <a:lstStyle/>
          <a:p>
            <a:pPr algn="ctr">
              <a:lnSpc>
                <a:spcPts val="2926"/>
              </a:lnSpc>
              <a:spcBef>
                <a:spcPct val="0"/>
              </a:spcBef>
            </a:pPr>
            <a:r>
              <a:rPr lang="en-US" sz="2090">
                <a:solidFill>
                  <a:srgbClr val="000000"/>
                </a:solidFill>
                <a:latin typeface="Montserrat"/>
                <a:ea typeface="Montserrat"/>
                <a:cs typeface="Montserrat"/>
                <a:sym typeface="Montserrat"/>
              </a:rPr>
              <a:t>Module 1 Droit S2</a:t>
            </a:r>
          </a:p>
        </p:txBody>
      </p:sp>
      <p:sp>
        <p:nvSpPr>
          <p:cNvPr name="TextBox 38" id="38"/>
          <p:cNvSpPr txBox="true"/>
          <p:nvPr/>
        </p:nvSpPr>
        <p:spPr>
          <a:xfrm rot="0">
            <a:off x="13243053" y="6960918"/>
            <a:ext cx="1259404" cy="727946"/>
          </a:xfrm>
          <a:prstGeom prst="rect">
            <a:avLst/>
          </a:prstGeom>
        </p:spPr>
        <p:txBody>
          <a:bodyPr anchor="t" rtlCol="false" tIns="0" lIns="0" bIns="0" rIns="0">
            <a:spAutoFit/>
          </a:bodyPr>
          <a:lstStyle/>
          <a:p>
            <a:pPr algn="ctr">
              <a:lnSpc>
                <a:spcPts val="2926"/>
              </a:lnSpc>
              <a:spcBef>
                <a:spcPct val="0"/>
              </a:spcBef>
            </a:pPr>
            <a:r>
              <a:rPr lang="en-US" sz="2090">
                <a:solidFill>
                  <a:srgbClr val="000000"/>
                </a:solidFill>
                <a:latin typeface="Montserrat"/>
                <a:ea typeface="Montserrat"/>
                <a:cs typeface="Montserrat"/>
                <a:sym typeface="Montserrat"/>
              </a:rPr>
              <a:t>Module 2 Droit S2</a:t>
            </a:r>
          </a:p>
        </p:txBody>
      </p:sp>
      <p:sp>
        <p:nvSpPr>
          <p:cNvPr name="TextBox 39" id="39"/>
          <p:cNvSpPr txBox="true"/>
          <p:nvPr/>
        </p:nvSpPr>
        <p:spPr>
          <a:xfrm rot="0">
            <a:off x="8486572" y="3443484"/>
            <a:ext cx="2464409"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4 S1</a:t>
            </a:r>
          </a:p>
        </p:txBody>
      </p:sp>
      <p:sp>
        <p:nvSpPr>
          <p:cNvPr name="TextBox 40" id="40"/>
          <p:cNvSpPr txBox="true"/>
          <p:nvPr/>
        </p:nvSpPr>
        <p:spPr>
          <a:xfrm rot="0">
            <a:off x="8486572" y="6305153"/>
            <a:ext cx="2085975"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3 S2 </a:t>
            </a:r>
          </a:p>
        </p:txBody>
      </p:sp>
      <p:sp>
        <p:nvSpPr>
          <p:cNvPr name="TextBox 41" id="41"/>
          <p:cNvSpPr txBox="true"/>
          <p:nvPr/>
        </p:nvSpPr>
        <p:spPr>
          <a:xfrm rot="0">
            <a:off x="10889266" y="8736487"/>
            <a:ext cx="2089993"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4 S2 </a:t>
            </a:r>
          </a:p>
        </p:txBody>
      </p:sp>
      <p:sp>
        <p:nvSpPr>
          <p:cNvPr name="TextBox 42" id="42"/>
          <p:cNvSpPr txBox="true"/>
          <p:nvPr/>
        </p:nvSpPr>
        <p:spPr>
          <a:xfrm rot="0">
            <a:off x="199730" y="2179490"/>
            <a:ext cx="2151540" cy="621266"/>
          </a:xfrm>
          <a:prstGeom prst="rect">
            <a:avLst/>
          </a:prstGeom>
        </p:spPr>
        <p:txBody>
          <a:bodyPr anchor="t" rtlCol="false" tIns="0" lIns="0" bIns="0" rIns="0">
            <a:spAutoFit/>
          </a:bodyPr>
          <a:lstStyle/>
          <a:p>
            <a:pPr algn="ctr">
              <a:lnSpc>
                <a:spcPts val="2506"/>
              </a:lnSpc>
              <a:spcBef>
                <a:spcPct val="0"/>
              </a:spcBef>
            </a:pPr>
            <a:r>
              <a:rPr lang="en-US" b="true" sz="1790">
                <a:solidFill>
                  <a:srgbClr val="000000"/>
                </a:solidFill>
                <a:latin typeface="Montserrat Bold"/>
                <a:ea typeface="Montserrat Bold"/>
                <a:cs typeface="Montserrat Bold"/>
                <a:sym typeface="Montserrat Bold"/>
              </a:rPr>
              <a:t>Modules fondamentaux </a:t>
            </a:r>
          </a:p>
        </p:txBody>
      </p:sp>
      <p:sp>
        <p:nvSpPr>
          <p:cNvPr name="TextBox 43" id="43"/>
          <p:cNvSpPr txBox="true"/>
          <p:nvPr/>
        </p:nvSpPr>
        <p:spPr>
          <a:xfrm rot="0">
            <a:off x="620093" y="4379227"/>
            <a:ext cx="1310813" cy="727946"/>
          </a:xfrm>
          <a:prstGeom prst="rect">
            <a:avLst/>
          </a:prstGeom>
        </p:spPr>
        <p:txBody>
          <a:bodyPr anchor="t" rtlCol="false" tIns="0" lIns="0" bIns="0" rIns="0">
            <a:spAutoFit/>
          </a:bodyPr>
          <a:lstStyle/>
          <a:p>
            <a:pPr algn="ctr">
              <a:lnSpc>
                <a:spcPts val="2926"/>
              </a:lnSpc>
              <a:spcBef>
                <a:spcPct val="0"/>
              </a:spcBef>
            </a:pPr>
            <a:r>
              <a:rPr lang="en-US" b="true" sz="2090">
                <a:solidFill>
                  <a:srgbClr val="FFFFFF"/>
                </a:solidFill>
                <a:latin typeface="Montserrat Bold"/>
                <a:ea typeface="Montserrat Bold"/>
                <a:cs typeface="Montserrat Bold"/>
                <a:sym typeface="Montserrat Bold"/>
              </a:rPr>
              <a:t>Tous les modules </a:t>
            </a:r>
          </a:p>
        </p:txBody>
      </p:sp>
      <p:sp>
        <p:nvSpPr>
          <p:cNvPr name="TextBox 44" id="44"/>
          <p:cNvSpPr txBox="true"/>
          <p:nvPr/>
        </p:nvSpPr>
        <p:spPr>
          <a:xfrm rot="0">
            <a:off x="2501855" y="2179490"/>
            <a:ext cx="5007292" cy="1044811"/>
          </a:xfrm>
          <a:prstGeom prst="rect">
            <a:avLst/>
          </a:prstGeom>
        </p:spPr>
        <p:txBody>
          <a:bodyPr anchor="t" rtlCol="false" tIns="0" lIns="0" bIns="0" rIns="0">
            <a:spAutoFit/>
          </a:bodyPr>
          <a:lstStyle/>
          <a:p>
            <a:pPr algn="just">
              <a:lnSpc>
                <a:spcPts val="2786"/>
              </a:lnSpc>
              <a:spcBef>
                <a:spcPct val="0"/>
              </a:spcBef>
            </a:pPr>
            <a:r>
              <a:rPr lang="en-US" b="true" sz="1990">
                <a:solidFill>
                  <a:srgbClr val="DDC9BD"/>
                </a:solidFill>
                <a:latin typeface="Montserrat Bold"/>
                <a:ea typeface="Montserrat Bold"/>
                <a:cs typeface="Montserrat Bold"/>
                <a:sym typeface="Montserrat Bold"/>
              </a:rPr>
              <a:t>La moyenne des </a:t>
            </a:r>
            <a:r>
              <a:rPr lang="en-US" b="true" sz="1990" u="sng">
                <a:solidFill>
                  <a:srgbClr val="DDC9BD"/>
                </a:solidFill>
                <a:latin typeface="Montserrat Bold"/>
                <a:ea typeface="Montserrat Bold"/>
                <a:cs typeface="Montserrat Bold"/>
                <a:sym typeface="Montserrat Bold"/>
              </a:rPr>
              <a:t>huit</a:t>
            </a:r>
            <a:r>
              <a:rPr lang="en-US" b="true" sz="1990">
                <a:solidFill>
                  <a:srgbClr val="DDC9BD"/>
                </a:solidFill>
                <a:latin typeface="Montserrat Bold"/>
                <a:ea typeface="Montserrat Bold"/>
                <a:cs typeface="Montserrat Bold"/>
                <a:sym typeface="Montserrat Bold"/>
              </a:rPr>
              <a:t> modules fondamentaux doit être égale ou supérieure à 10. </a:t>
            </a:r>
          </a:p>
        </p:txBody>
      </p:sp>
      <p:sp>
        <p:nvSpPr>
          <p:cNvPr name="TextBox 45" id="45"/>
          <p:cNvSpPr txBox="true"/>
          <p:nvPr/>
        </p:nvSpPr>
        <p:spPr>
          <a:xfrm rot="0">
            <a:off x="2501855" y="4506371"/>
            <a:ext cx="5007292" cy="692386"/>
          </a:xfrm>
          <a:prstGeom prst="rect">
            <a:avLst/>
          </a:prstGeom>
        </p:spPr>
        <p:txBody>
          <a:bodyPr anchor="t" rtlCol="false" tIns="0" lIns="0" bIns="0" rIns="0">
            <a:spAutoFit/>
          </a:bodyPr>
          <a:lstStyle/>
          <a:p>
            <a:pPr algn="just">
              <a:lnSpc>
                <a:spcPts val="2786"/>
              </a:lnSpc>
              <a:spcBef>
                <a:spcPct val="0"/>
              </a:spcBef>
            </a:pPr>
            <a:r>
              <a:rPr lang="en-US" b="true" sz="1990">
                <a:solidFill>
                  <a:srgbClr val="745E4D"/>
                </a:solidFill>
                <a:latin typeface="Montserrat Bold"/>
                <a:ea typeface="Montserrat Bold"/>
                <a:cs typeface="Montserrat Bold"/>
                <a:sym typeface="Montserrat Bold"/>
              </a:rPr>
              <a:t>La moyenne de </a:t>
            </a:r>
            <a:r>
              <a:rPr lang="en-US" b="true" sz="1990" u="sng">
                <a:solidFill>
                  <a:srgbClr val="745E4D"/>
                </a:solidFill>
                <a:latin typeface="Montserrat Bold"/>
                <a:ea typeface="Montserrat Bold"/>
                <a:cs typeface="Montserrat Bold"/>
                <a:sym typeface="Montserrat Bold"/>
              </a:rPr>
              <a:t>tous</a:t>
            </a:r>
            <a:r>
              <a:rPr lang="en-US" b="true" sz="1990">
                <a:solidFill>
                  <a:srgbClr val="745E4D"/>
                </a:solidFill>
                <a:latin typeface="Montserrat Bold"/>
                <a:ea typeface="Montserrat Bold"/>
                <a:cs typeface="Montserrat Bold"/>
                <a:sym typeface="Montserrat Bold"/>
              </a:rPr>
              <a:t> les modules doit être égale ou supérieure à 10. </a:t>
            </a:r>
          </a:p>
        </p:txBody>
      </p:sp>
      <p:grpSp>
        <p:nvGrpSpPr>
          <p:cNvPr name="Group 46" id="46"/>
          <p:cNvGrpSpPr/>
          <p:nvPr/>
        </p:nvGrpSpPr>
        <p:grpSpPr>
          <a:xfrm rot="0">
            <a:off x="620093" y="6023727"/>
            <a:ext cx="1505577" cy="1441705"/>
            <a:chOff x="0" y="0"/>
            <a:chExt cx="848810" cy="812800"/>
          </a:xfrm>
        </p:grpSpPr>
        <p:sp>
          <p:nvSpPr>
            <p:cNvPr name="Freeform 47" id="47"/>
            <p:cNvSpPr/>
            <p:nvPr/>
          </p:nvSpPr>
          <p:spPr>
            <a:xfrm flipH="false" flipV="false" rot="0">
              <a:off x="0" y="0"/>
              <a:ext cx="848810" cy="812800"/>
            </a:xfrm>
            <a:custGeom>
              <a:avLst/>
              <a:gdLst/>
              <a:ahLst/>
              <a:cxnLst/>
              <a:rect r="r" b="b" t="t" l="l"/>
              <a:pathLst>
                <a:path h="812800" w="848810">
                  <a:moveTo>
                    <a:pt x="424405" y="0"/>
                  </a:moveTo>
                  <a:cubicBezTo>
                    <a:pt x="190013" y="0"/>
                    <a:pt x="0" y="181951"/>
                    <a:pt x="0" y="406400"/>
                  </a:cubicBezTo>
                  <a:cubicBezTo>
                    <a:pt x="0" y="630849"/>
                    <a:pt x="190013" y="812800"/>
                    <a:pt x="424405" y="812800"/>
                  </a:cubicBezTo>
                  <a:cubicBezTo>
                    <a:pt x="658797" y="812800"/>
                    <a:pt x="848810" y="630849"/>
                    <a:pt x="848810" y="406400"/>
                  </a:cubicBezTo>
                  <a:cubicBezTo>
                    <a:pt x="848810" y="181951"/>
                    <a:pt x="658797" y="0"/>
                    <a:pt x="424405" y="0"/>
                  </a:cubicBezTo>
                  <a:close/>
                </a:path>
              </a:pathLst>
            </a:custGeom>
            <a:solidFill>
              <a:srgbClr val="DDC9BD"/>
            </a:solidFill>
          </p:spPr>
        </p:sp>
        <p:sp>
          <p:nvSpPr>
            <p:cNvPr name="TextBox 48" id="48"/>
            <p:cNvSpPr txBox="true"/>
            <p:nvPr/>
          </p:nvSpPr>
          <p:spPr>
            <a:xfrm>
              <a:off x="79576" y="38100"/>
              <a:ext cx="689658" cy="698500"/>
            </a:xfrm>
            <a:prstGeom prst="rect">
              <a:avLst/>
            </a:prstGeom>
          </p:spPr>
          <p:txBody>
            <a:bodyPr anchor="ctr" rtlCol="false" tIns="50800" lIns="50800" bIns="50800" rIns="50800"/>
            <a:lstStyle/>
            <a:p>
              <a:pPr algn="ctr">
                <a:lnSpc>
                  <a:spcPts val="2926"/>
                </a:lnSpc>
              </a:pPr>
            </a:p>
          </p:txBody>
        </p:sp>
      </p:grpSp>
      <p:grpSp>
        <p:nvGrpSpPr>
          <p:cNvPr name="Group 49" id="49"/>
          <p:cNvGrpSpPr/>
          <p:nvPr/>
        </p:nvGrpSpPr>
        <p:grpSpPr>
          <a:xfrm rot="0">
            <a:off x="620093" y="7595221"/>
            <a:ext cx="1501522" cy="1501522"/>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51" id="51"/>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2" id="52"/>
          <p:cNvGrpSpPr/>
          <p:nvPr/>
        </p:nvGrpSpPr>
        <p:grpSpPr>
          <a:xfrm rot="0">
            <a:off x="2501855" y="6023727"/>
            <a:ext cx="1465414" cy="1465414"/>
            <a:chOff x="0" y="0"/>
            <a:chExt cx="812800" cy="812800"/>
          </a:xfrm>
        </p:grpSpPr>
        <p:sp>
          <p:nvSpPr>
            <p:cNvPr name="Freeform 53" id="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54" id="5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5" id="55"/>
          <p:cNvGrpSpPr/>
          <p:nvPr/>
        </p:nvGrpSpPr>
        <p:grpSpPr>
          <a:xfrm rot="0">
            <a:off x="2517783" y="7625129"/>
            <a:ext cx="1465414" cy="1453559"/>
            <a:chOff x="0" y="0"/>
            <a:chExt cx="812800" cy="806225"/>
          </a:xfrm>
        </p:grpSpPr>
        <p:sp>
          <p:nvSpPr>
            <p:cNvPr name="Freeform 56" id="56"/>
            <p:cNvSpPr/>
            <p:nvPr/>
          </p:nvSpPr>
          <p:spPr>
            <a:xfrm flipH="false" flipV="false" rot="0">
              <a:off x="0" y="0"/>
              <a:ext cx="812800" cy="806225"/>
            </a:xfrm>
            <a:custGeom>
              <a:avLst/>
              <a:gdLst/>
              <a:ahLst/>
              <a:cxnLst/>
              <a:rect r="r" b="b" t="t" l="l"/>
              <a:pathLst>
                <a:path h="806225" w="812800">
                  <a:moveTo>
                    <a:pt x="406400" y="0"/>
                  </a:moveTo>
                  <a:cubicBezTo>
                    <a:pt x="181951" y="0"/>
                    <a:pt x="0" y="180480"/>
                    <a:pt x="0" y="403112"/>
                  </a:cubicBezTo>
                  <a:cubicBezTo>
                    <a:pt x="0" y="625745"/>
                    <a:pt x="181951" y="806225"/>
                    <a:pt x="406400" y="806225"/>
                  </a:cubicBezTo>
                  <a:cubicBezTo>
                    <a:pt x="630849" y="806225"/>
                    <a:pt x="812800" y="625745"/>
                    <a:pt x="812800" y="403112"/>
                  </a:cubicBezTo>
                  <a:cubicBezTo>
                    <a:pt x="812800" y="180480"/>
                    <a:pt x="630849" y="0"/>
                    <a:pt x="406400" y="0"/>
                  </a:cubicBezTo>
                  <a:close/>
                </a:path>
              </a:pathLst>
            </a:custGeom>
            <a:solidFill>
              <a:srgbClr val="745E4D"/>
            </a:solidFill>
          </p:spPr>
        </p:sp>
        <p:sp>
          <p:nvSpPr>
            <p:cNvPr name="TextBox 57" id="57"/>
            <p:cNvSpPr txBox="true"/>
            <p:nvPr/>
          </p:nvSpPr>
          <p:spPr>
            <a:xfrm>
              <a:off x="76200" y="37484"/>
              <a:ext cx="660400" cy="693158"/>
            </a:xfrm>
            <a:prstGeom prst="rect">
              <a:avLst/>
            </a:prstGeom>
          </p:spPr>
          <p:txBody>
            <a:bodyPr anchor="ctr" rtlCol="false" tIns="50800" lIns="50800" bIns="50800" rIns="50800"/>
            <a:lstStyle/>
            <a:p>
              <a:pPr algn="ctr">
                <a:lnSpc>
                  <a:spcPts val="2926"/>
                </a:lnSpc>
              </a:pPr>
              <a:r>
                <a:rPr lang="en-US" sz="2090" b="true">
                  <a:solidFill>
                    <a:srgbClr val="FFFFFF"/>
                  </a:solidFill>
                  <a:latin typeface="Montserrat Bold"/>
                  <a:ea typeface="Montserrat Bold"/>
                  <a:cs typeface="Montserrat Bold"/>
                  <a:sym typeface="Montserrat Bold"/>
                </a:rPr>
                <a:t>8</a:t>
              </a:r>
            </a:p>
            <a:p>
              <a:pPr algn="ctr">
                <a:lnSpc>
                  <a:spcPts val="2226"/>
                </a:lnSpc>
              </a:pPr>
              <a:r>
                <a:rPr lang="en-US" b="true" sz="1590">
                  <a:solidFill>
                    <a:srgbClr val="FFFFFF"/>
                  </a:solidFill>
                  <a:latin typeface="Montserrat Bold"/>
                  <a:ea typeface="Montserrat Bold"/>
                  <a:cs typeface="Montserrat Bold"/>
                  <a:sym typeface="Montserrat Bold"/>
                </a:rPr>
                <a:t>en tout</a:t>
              </a:r>
            </a:p>
          </p:txBody>
        </p:sp>
      </p:grpSp>
      <p:sp>
        <p:nvSpPr>
          <p:cNvPr name="TextBox 58" id="58"/>
          <p:cNvSpPr txBox="true"/>
          <p:nvPr/>
        </p:nvSpPr>
        <p:spPr>
          <a:xfrm rot="0">
            <a:off x="960758" y="7974813"/>
            <a:ext cx="820192" cy="639046"/>
          </a:xfrm>
          <a:prstGeom prst="rect">
            <a:avLst/>
          </a:prstGeom>
        </p:spPr>
        <p:txBody>
          <a:bodyPr anchor="t" rtlCol="false" tIns="0" lIns="0" bIns="0" rIns="0">
            <a:spAutoFit/>
          </a:bodyPr>
          <a:lstStyle/>
          <a:p>
            <a:pPr algn="ctr">
              <a:lnSpc>
                <a:spcPts val="2926"/>
              </a:lnSpc>
            </a:pPr>
            <a:r>
              <a:rPr lang="en-US" sz="2090" b="true">
                <a:solidFill>
                  <a:srgbClr val="FFFFFF"/>
                </a:solidFill>
                <a:latin typeface="Montserrat Bold"/>
                <a:ea typeface="Montserrat Bold"/>
                <a:cs typeface="Montserrat Bold"/>
                <a:sym typeface="Montserrat Bold"/>
              </a:rPr>
              <a:t>11</a:t>
            </a:r>
          </a:p>
          <a:p>
            <a:pPr algn="ctr">
              <a:lnSpc>
                <a:spcPts val="2226"/>
              </a:lnSpc>
              <a:spcBef>
                <a:spcPct val="0"/>
              </a:spcBef>
            </a:pPr>
            <a:r>
              <a:rPr lang="en-US" b="true" sz="1590">
                <a:solidFill>
                  <a:srgbClr val="FFFFFF"/>
                </a:solidFill>
                <a:latin typeface="Montserrat Bold"/>
                <a:ea typeface="Montserrat Bold"/>
                <a:cs typeface="Montserrat Bold"/>
                <a:sym typeface="Montserrat Bold"/>
              </a:rPr>
              <a:t>en tout </a:t>
            </a:r>
          </a:p>
        </p:txBody>
      </p:sp>
      <p:sp>
        <p:nvSpPr>
          <p:cNvPr name="TextBox 59" id="59"/>
          <p:cNvSpPr txBox="true"/>
          <p:nvPr/>
        </p:nvSpPr>
        <p:spPr>
          <a:xfrm rot="0">
            <a:off x="390530" y="9220200"/>
            <a:ext cx="1964704"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n’est pas validée. </a:t>
            </a:r>
          </a:p>
        </p:txBody>
      </p:sp>
      <p:sp>
        <p:nvSpPr>
          <p:cNvPr name="TextBox 60" id="60"/>
          <p:cNvSpPr txBox="true"/>
          <p:nvPr/>
        </p:nvSpPr>
        <p:spPr>
          <a:xfrm rot="0">
            <a:off x="3092640" y="6242283"/>
            <a:ext cx="322511" cy="638970"/>
          </a:xfrm>
          <a:prstGeom prst="rect">
            <a:avLst/>
          </a:prstGeom>
        </p:spPr>
        <p:txBody>
          <a:bodyPr anchor="t" rtlCol="false" tIns="0" lIns="0" bIns="0" rIns="0">
            <a:spAutoFit/>
          </a:bodyPr>
          <a:lstStyle/>
          <a:p>
            <a:pPr algn="ctr">
              <a:lnSpc>
                <a:spcPts val="2581"/>
              </a:lnSpc>
            </a:pPr>
          </a:p>
          <a:p>
            <a:pPr algn="ctr">
              <a:lnSpc>
                <a:spcPts val="2581"/>
              </a:lnSpc>
              <a:spcBef>
                <a:spcPct val="0"/>
              </a:spcBef>
            </a:pPr>
            <a:r>
              <a:rPr lang="en-US" b="true" sz="1843">
                <a:solidFill>
                  <a:srgbClr val="000000"/>
                </a:solidFill>
                <a:latin typeface="Montserrat Bold"/>
                <a:ea typeface="Montserrat Bold"/>
                <a:cs typeface="Montserrat Bold"/>
                <a:sym typeface="Montserrat Bold"/>
              </a:rPr>
              <a:t>10 </a:t>
            </a:r>
          </a:p>
        </p:txBody>
      </p:sp>
      <p:sp>
        <p:nvSpPr>
          <p:cNvPr name="TextBox 61" id="61"/>
          <p:cNvSpPr txBox="true"/>
          <p:nvPr/>
        </p:nvSpPr>
        <p:spPr>
          <a:xfrm rot="0">
            <a:off x="2294737" y="9188432"/>
            <a:ext cx="1853943"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n’est pas validée. </a:t>
            </a:r>
          </a:p>
        </p:txBody>
      </p:sp>
      <p:grpSp>
        <p:nvGrpSpPr>
          <p:cNvPr name="Group 62" id="62"/>
          <p:cNvGrpSpPr/>
          <p:nvPr/>
        </p:nvGrpSpPr>
        <p:grpSpPr>
          <a:xfrm rot="0">
            <a:off x="4382121" y="6023727"/>
            <a:ext cx="1441705" cy="1441705"/>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64" id="6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65" id="65"/>
          <p:cNvGrpSpPr/>
          <p:nvPr/>
        </p:nvGrpSpPr>
        <p:grpSpPr>
          <a:xfrm rot="0">
            <a:off x="4382121" y="7625129"/>
            <a:ext cx="1441705" cy="1441705"/>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67" id="6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68" id="68"/>
          <p:cNvSpPr txBox="true"/>
          <p:nvPr/>
        </p:nvSpPr>
        <p:spPr>
          <a:xfrm rot="0">
            <a:off x="5005501" y="6575012"/>
            <a:ext cx="321469" cy="323451"/>
          </a:xfrm>
          <a:prstGeom prst="rect">
            <a:avLst/>
          </a:prstGeom>
        </p:spPr>
        <p:txBody>
          <a:bodyPr anchor="t" rtlCol="false" tIns="0" lIns="0" bIns="0" rIns="0">
            <a:spAutoFit/>
          </a:bodyPr>
          <a:lstStyle/>
          <a:p>
            <a:pPr algn="ctr">
              <a:lnSpc>
                <a:spcPts val="2646"/>
              </a:lnSpc>
              <a:spcBef>
                <a:spcPct val="0"/>
              </a:spcBef>
            </a:pPr>
            <a:r>
              <a:rPr lang="en-US" b="true" sz="1890">
                <a:solidFill>
                  <a:srgbClr val="000000"/>
                </a:solidFill>
                <a:latin typeface="Montserrat Bold"/>
                <a:ea typeface="Montserrat Bold"/>
                <a:cs typeface="Montserrat Bold"/>
                <a:sym typeface="Montserrat Bold"/>
              </a:rPr>
              <a:t>11  </a:t>
            </a:r>
          </a:p>
        </p:txBody>
      </p:sp>
      <p:sp>
        <p:nvSpPr>
          <p:cNvPr name="TextBox 69" id="69"/>
          <p:cNvSpPr txBox="true"/>
          <p:nvPr/>
        </p:nvSpPr>
        <p:spPr>
          <a:xfrm rot="0">
            <a:off x="4692877" y="8007408"/>
            <a:ext cx="820192" cy="639046"/>
          </a:xfrm>
          <a:prstGeom prst="rect">
            <a:avLst/>
          </a:prstGeom>
        </p:spPr>
        <p:txBody>
          <a:bodyPr anchor="t" rtlCol="false" tIns="0" lIns="0" bIns="0" rIns="0">
            <a:spAutoFit/>
          </a:bodyPr>
          <a:lstStyle/>
          <a:p>
            <a:pPr algn="ctr">
              <a:lnSpc>
                <a:spcPts val="2926"/>
              </a:lnSpc>
            </a:pPr>
            <a:r>
              <a:rPr lang="en-US" sz="2090" b="true">
                <a:solidFill>
                  <a:srgbClr val="FFFFFF"/>
                </a:solidFill>
                <a:latin typeface="Montserrat Bold"/>
                <a:ea typeface="Montserrat Bold"/>
                <a:cs typeface="Montserrat Bold"/>
                <a:sym typeface="Montserrat Bold"/>
              </a:rPr>
              <a:t>12</a:t>
            </a:r>
          </a:p>
          <a:p>
            <a:pPr algn="ctr">
              <a:lnSpc>
                <a:spcPts val="2226"/>
              </a:lnSpc>
              <a:spcBef>
                <a:spcPct val="0"/>
              </a:spcBef>
            </a:pPr>
            <a:r>
              <a:rPr lang="en-US" b="true" sz="1590">
                <a:solidFill>
                  <a:srgbClr val="FFFFFF"/>
                </a:solidFill>
                <a:latin typeface="Montserrat Bold"/>
                <a:ea typeface="Montserrat Bold"/>
                <a:cs typeface="Montserrat Bold"/>
                <a:sym typeface="Montserrat Bold"/>
              </a:rPr>
              <a:t>en tout </a:t>
            </a:r>
          </a:p>
        </p:txBody>
      </p:sp>
      <p:sp>
        <p:nvSpPr>
          <p:cNvPr name="TextBox 70" id="70"/>
          <p:cNvSpPr txBox="true"/>
          <p:nvPr/>
        </p:nvSpPr>
        <p:spPr>
          <a:xfrm rot="0">
            <a:off x="4295899" y="9188432"/>
            <a:ext cx="1614149"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est validée. </a:t>
            </a:r>
          </a:p>
        </p:txBody>
      </p:sp>
      <p:sp>
        <p:nvSpPr>
          <p:cNvPr name="TextBox 71" id="71"/>
          <p:cNvSpPr txBox="true"/>
          <p:nvPr/>
        </p:nvSpPr>
        <p:spPr>
          <a:xfrm rot="0">
            <a:off x="1296979" y="6563803"/>
            <a:ext cx="151805" cy="323451"/>
          </a:xfrm>
          <a:prstGeom prst="rect">
            <a:avLst/>
          </a:prstGeom>
        </p:spPr>
        <p:txBody>
          <a:bodyPr anchor="t" rtlCol="false" tIns="0" lIns="0" bIns="0" rIns="0">
            <a:spAutoFit/>
          </a:bodyPr>
          <a:lstStyle/>
          <a:p>
            <a:pPr algn="ctr">
              <a:lnSpc>
                <a:spcPts val="2646"/>
              </a:lnSpc>
              <a:spcBef>
                <a:spcPct val="0"/>
              </a:spcBef>
            </a:pPr>
            <a:r>
              <a:rPr lang="en-US" b="true" sz="1890">
                <a:solidFill>
                  <a:srgbClr val="000000"/>
                </a:solidFill>
                <a:latin typeface="Montserrat Bold"/>
                <a:ea typeface="Montserrat Bold"/>
                <a:cs typeface="Montserrat Bold"/>
                <a:sym typeface="Montserrat Bold"/>
              </a:rPr>
              <a:t>9</a:t>
            </a:r>
          </a:p>
        </p:txBody>
      </p:sp>
      <p:sp>
        <p:nvSpPr>
          <p:cNvPr name="TextBox 72" id="72"/>
          <p:cNvSpPr txBox="true"/>
          <p:nvPr/>
        </p:nvSpPr>
        <p:spPr>
          <a:xfrm rot="0">
            <a:off x="12652675" y="2682846"/>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1 S.Po S1</a:t>
            </a:r>
          </a:p>
        </p:txBody>
      </p:sp>
      <p:sp>
        <p:nvSpPr>
          <p:cNvPr name="TextBox 73" id="73"/>
          <p:cNvSpPr txBox="true"/>
          <p:nvPr/>
        </p:nvSpPr>
        <p:spPr>
          <a:xfrm rot="0">
            <a:off x="15724333" y="3603852"/>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2 S.Po S1</a:t>
            </a:r>
          </a:p>
        </p:txBody>
      </p:sp>
      <p:grpSp>
        <p:nvGrpSpPr>
          <p:cNvPr name="Group 74" id="74"/>
          <p:cNvGrpSpPr/>
          <p:nvPr/>
        </p:nvGrpSpPr>
        <p:grpSpPr>
          <a:xfrm rot="0">
            <a:off x="14893276" y="6280383"/>
            <a:ext cx="1575139" cy="1575139"/>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6" id="76"/>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77" id="77"/>
          <p:cNvSpPr txBox="true"/>
          <p:nvPr/>
        </p:nvSpPr>
        <p:spPr>
          <a:xfrm rot="0">
            <a:off x="15009668" y="6697124"/>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1 S.Po S2</a:t>
            </a:r>
          </a:p>
        </p:txBody>
      </p:sp>
      <p:grpSp>
        <p:nvGrpSpPr>
          <p:cNvPr name="Group 78" id="78"/>
          <p:cNvGrpSpPr/>
          <p:nvPr/>
        </p:nvGrpSpPr>
        <p:grpSpPr>
          <a:xfrm rot="0">
            <a:off x="11582197" y="5492814"/>
            <a:ext cx="1575139" cy="1575139"/>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80" id="8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81" id="81"/>
          <p:cNvSpPr txBox="true"/>
          <p:nvPr/>
        </p:nvSpPr>
        <p:spPr>
          <a:xfrm rot="0">
            <a:off x="11715284" y="5909554"/>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2 S.Po S2</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65995" y="107966"/>
            <a:ext cx="10049190" cy="1004919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11153572" y="1986556"/>
            <a:ext cx="6416557" cy="641655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15936023" y="4875827"/>
            <a:ext cx="1503182" cy="150318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328348" y="3815098"/>
            <a:ext cx="1894303" cy="189430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0">
            <a:off x="243890" y="1606330"/>
            <a:ext cx="1894303" cy="1894303"/>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11382558" y="3535860"/>
            <a:ext cx="1596702" cy="159670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0" id="20"/>
          <p:cNvGrpSpPr/>
          <p:nvPr/>
        </p:nvGrpSpPr>
        <p:grpSpPr>
          <a:xfrm rot="0">
            <a:off x="13087147" y="6566138"/>
            <a:ext cx="1571216" cy="1571216"/>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3" id="23"/>
          <p:cNvGrpSpPr/>
          <p:nvPr/>
        </p:nvGrpSpPr>
        <p:grpSpPr>
          <a:xfrm rot="0">
            <a:off x="12550365" y="2331972"/>
            <a:ext cx="1513585" cy="151358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6" id="26"/>
          <p:cNvGrpSpPr/>
          <p:nvPr/>
        </p:nvGrpSpPr>
        <p:grpSpPr>
          <a:xfrm rot="0">
            <a:off x="15664150" y="3187111"/>
            <a:ext cx="1575139" cy="157513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29" id="29"/>
          <p:cNvGrpSpPr/>
          <p:nvPr/>
        </p:nvGrpSpPr>
        <p:grpSpPr>
          <a:xfrm rot="0">
            <a:off x="14306445" y="2217590"/>
            <a:ext cx="1503182" cy="1503182"/>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Freeform 32" id="32"/>
          <p:cNvSpPr/>
          <p:nvPr/>
        </p:nvSpPr>
        <p:spPr>
          <a:xfrm flipH="false" flipV="false" rot="0">
            <a:off x="13929267" y="4762250"/>
            <a:ext cx="865168" cy="865168"/>
          </a:xfrm>
          <a:custGeom>
            <a:avLst/>
            <a:gdLst/>
            <a:ahLst/>
            <a:cxnLst/>
            <a:rect r="r" b="b" t="t" l="l"/>
            <a:pathLst>
              <a:path h="865168" w="865168">
                <a:moveTo>
                  <a:pt x="0" y="0"/>
                </a:moveTo>
                <a:lnTo>
                  <a:pt x="865168" y="0"/>
                </a:lnTo>
                <a:lnTo>
                  <a:pt x="865168" y="865168"/>
                </a:lnTo>
                <a:lnTo>
                  <a:pt x="0" y="8651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3" id="33"/>
          <p:cNvSpPr txBox="true"/>
          <p:nvPr/>
        </p:nvSpPr>
        <p:spPr>
          <a:xfrm rot="0">
            <a:off x="10702058" y="1028700"/>
            <a:ext cx="2464409" cy="406908"/>
          </a:xfrm>
          <a:prstGeom prst="rect">
            <a:avLst/>
          </a:prstGeom>
        </p:spPr>
        <p:txBody>
          <a:bodyPr anchor="t" rtlCol="false" tIns="0" lIns="0" bIns="0" rIns="0">
            <a:spAutoFit/>
          </a:bodyPr>
          <a:lstStyle/>
          <a:p>
            <a:pPr algn="ctr">
              <a:lnSpc>
                <a:spcPts val="3186"/>
              </a:lnSpc>
            </a:pPr>
            <a:r>
              <a:rPr lang="en-US" b="true" sz="2700">
                <a:solidFill>
                  <a:srgbClr val="FFFFFF"/>
                </a:solidFill>
                <a:latin typeface="RoxboroughCF Bold"/>
                <a:ea typeface="RoxboroughCF Bold"/>
                <a:cs typeface="RoxboroughCF Bold"/>
                <a:sym typeface="RoxboroughCF Bold"/>
              </a:rPr>
              <a:t>Module 3 S1</a:t>
            </a:r>
          </a:p>
        </p:txBody>
      </p:sp>
      <p:sp>
        <p:nvSpPr>
          <p:cNvPr name="TextBox 34" id="34"/>
          <p:cNvSpPr txBox="true"/>
          <p:nvPr/>
        </p:nvSpPr>
        <p:spPr>
          <a:xfrm rot="0">
            <a:off x="751647" y="174705"/>
            <a:ext cx="8392353" cy="1431626"/>
          </a:xfrm>
          <a:prstGeom prst="rect">
            <a:avLst/>
          </a:prstGeom>
        </p:spPr>
        <p:txBody>
          <a:bodyPr anchor="t" rtlCol="false" tIns="0" lIns="0" bIns="0" rIns="0">
            <a:spAutoFit/>
          </a:bodyPr>
          <a:lstStyle/>
          <a:p>
            <a:pPr algn="l">
              <a:lnSpc>
                <a:spcPts val="5788"/>
              </a:lnSpc>
            </a:pPr>
            <a:r>
              <a:rPr lang="en-US" sz="4134" b="true">
                <a:solidFill>
                  <a:srgbClr val="745E4D"/>
                </a:solidFill>
                <a:latin typeface="RoxboroughCF Bold"/>
                <a:ea typeface="RoxboroughCF Bold"/>
                <a:cs typeface="RoxboroughCF Bold"/>
                <a:sym typeface="RoxboroughCF Bold"/>
              </a:rPr>
              <a:t>Le système de la double moyenne</a:t>
            </a:r>
          </a:p>
          <a:p>
            <a:pPr algn="l">
              <a:lnSpc>
                <a:spcPts val="5788"/>
              </a:lnSpc>
            </a:pPr>
            <a:r>
              <a:rPr lang="en-US" sz="4134" b="true">
                <a:solidFill>
                  <a:srgbClr val="745E4D"/>
                </a:solidFill>
                <a:latin typeface="RoxboroughCF Bold"/>
                <a:ea typeface="RoxboroughCF Bold"/>
                <a:cs typeface="RoxboroughCF Bold"/>
                <a:sym typeface="RoxboroughCF Bold"/>
              </a:rPr>
              <a:t>en Droit-langues </a:t>
            </a:r>
          </a:p>
        </p:txBody>
      </p:sp>
      <p:sp>
        <p:nvSpPr>
          <p:cNvPr name="TextBox 35" id="35"/>
          <p:cNvSpPr txBox="true"/>
          <p:nvPr/>
        </p:nvSpPr>
        <p:spPr>
          <a:xfrm rot="0">
            <a:off x="11526426" y="3963382"/>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1 Droit S1</a:t>
            </a:r>
          </a:p>
        </p:txBody>
      </p:sp>
      <p:sp>
        <p:nvSpPr>
          <p:cNvPr name="TextBox 36" id="36"/>
          <p:cNvSpPr txBox="true"/>
          <p:nvPr/>
        </p:nvSpPr>
        <p:spPr>
          <a:xfrm rot="0">
            <a:off x="14391739" y="2586158"/>
            <a:ext cx="1332594" cy="727946"/>
          </a:xfrm>
          <a:prstGeom prst="rect">
            <a:avLst/>
          </a:prstGeom>
        </p:spPr>
        <p:txBody>
          <a:bodyPr anchor="t" rtlCol="false" tIns="0" lIns="0" bIns="0" rIns="0">
            <a:spAutoFit/>
          </a:bodyPr>
          <a:lstStyle/>
          <a:p>
            <a:pPr algn="ctr">
              <a:lnSpc>
                <a:spcPts val="2926"/>
              </a:lnSpc>
              <a:spcBef>
                <a:spcPct val="0"/>
              </a:spcBef>
            </a:pPr>
            <a:r>
              <a:rPr lang="en-US" sz="2090">
                <a:solidFill>
                  <a:srgbClr val="000000"/>
                </a:solidFill>
                <a:latin typeface="Montserrat"/>
                <a:ea typeface="Montserrat"/>
                <a:cs typeface="Montserrat"/>
                <a:sym typeface="Montserrat"/>
              </a:rPr>
              <a:t>Module 2 Droit S1</a:t>
            </a:r>
          </a:p>
        </p:txBody>
      </p:sp>
      <p:sp>
        <p:nvSpPr>
          <p:cNvPr name="TextBox 37" id="37"/>
          <p:cNvSpPr txBox="true"/>
          <p:nvPr/>
        </p:nvSpPr>
        <p:spPr>
          <a:xfrm rot="0">
            <a:off x="16071512" y="5244395"/>
            <a:ext cx="1232205" cy="727946"/>
          </a:xfrm>
          <a:prstGeom prst="rect">
            <a:avLst/>
          </a:prstGeom>
        </p:spPr>
        <p:txBody>
          <a:bodyPr anchor="t" rtlCol="false" tIns="0" lIns="0" bIns="0" rIns="0">
            <a:spAutoFit/>
          </a:bodyPr>
          <a:lstStyle/>
          <a:p>
            <a:pPr algn="ctr">
              <a:lnSpc>
                <a:spcPts val="2926"/>
              </a:lnSpc>
              <a:spcBef>
                <a:spcPct val="0"/>
              </a:spcBef>
            </a:pPr>
            <a:r>
              <a:rPr lang="en-US" sz="2090">
                <a:solidFill>
                  <a:srgbClr val="000000"/>
                </a:solidFill>
                <a:latin typeface="Montserrat"/>
                <a:ea typeface="Montserrat"/>
                <a:cs typeface="Montserrat"/>
                <a:sym typeface="Montserrat"/>
              </a:rPr>
              <a:t>Module 1 Droit S2</a:t>
            </a:r>
          </a:p>
        </p:txBody>
      </p:sp>
      <p:sp>
        <p:nvSpPr>
          <p:cNvPr name="TextBox 38" id="38"/>
          <p:cNvSpPr txBox="true"/>
          <p:nvPr/>
        </p:nvSpPr>
        <p:spPr>
          <a:xfrm rot="0">
            <a:off x="13243053" y="6960918"/>
            <a:ext cx="1259404" cy="727946"/>
          </a:xfrm>
          <a:prstGeom prst="rect">
            <a:avLst/>
          </a:prstGeom>
        </p:spPr>
        <p:txBody>
          <a:bodyPr anchor="t" rtlCol="false" tIns="0" lIns="0" bIns="0" rIns="0">
            <a:spAutoFit/>
          </a:bodyPr>
          <a:lstStyle/>
          <a:p>
            <a:pPr algn="ctr">
              <a:lnSpc>
                <a:spcPts val="2926"/>
              </a:lnSpc>
              <a:spcBef>
                <a:spcPct val="0"/>
              </a:spcBef>
            </a:pPr>
            <a:r>
              <a:rPr lang="en-US" sz="2090">
                <a:solidFill>
                  <a:srgbClr val="000000"/>
                </a:solidFill>
                <a:latin typeface="Montserrat"/>
                <a:ea typeface="Montserrat"/>
                <a:cs typeface="Montserrat"/>
                <a:sym typeface="Montserrat"/>
              </a:rPr>
              <a:t>Module 2 Droit S2</a:t>
            </a:r>
          </a:p>
        </p:txBody>
      </p:sp>
      <p:sp>
        <p:nvSpPr>
          <p:cNvPr name="TextBox 39" id="39"/>
          <p:cNvSpPr txBox="true"/>
          <p:nvPr/>
        </p:nvSpPr>
        <p:spPr>
          <a:xfrm rot="0">
            <a:off x="8486572" y="3443484"/>
            <a:ext cx="2464409"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4 S1</a:t>
            </a:r>
          </a:p>
        </p:txBody>
      </p:sp>
      <p:sp>
        <p:nvSpPr>
          <p:cNvPr name="TextBox 40" id="40"/>
          <p:cNvSpPr txBox="true"/>
          <p:nvPr/>
        </p:nvSpPr>
        <p:spPr>
          <a:xfrm rot="0">
            <a:off x="8486572" y="6305153"/>
            <a:ext cx="2085975"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3 S2 </a:t>
            </a:r>
          </a:p>
        </p:txBody>
      </p:sp>
      <p:sp>
        <p:nvSpPr>
          <p:cNvPr name="TextBox 41" id="41"/>
          <p:cNvSpPr txBox="true"/>
          <p:nvPr/>
        </p:nvSpPr>
        <p:spPr>
          <a:xfrm rot="0">
            <a:off x="10889266" y="8736487"/>
            <a:ext cx="2089993" cy="464820"/>
          </a:xfrm>
          <a:prstGeom prst="rect">
            <a:avLst/>
          </a:prstGeom>
        </p:spPr>
        <p:txBody>
          <a:bodyPr anchor="t" rtlCol="false" tIns="0" lIns="0" bIns="0" rIns="0">
            <a:spAutoFit/>
          </a:bodyPr>
          <a:lstStyle/>
          <a:p>
            <a:pPr algn="ctr">
              <a:lnSpc>
                <a:spcPts val="3779"/>
              </a:lnSpc>
              <a:spcBef>
                <a:spcPct val="0"/>
              </a:spcBef>
            </a:pPr>
            <a:r>
              <a:rPr lang="en-US" b="true" sz="2700">
                <a:solidFill>
                  <a:srgbClr val="FFFFFF"/>
                </a:solidFill>
                <a:latin typeface="RoxboroughCF Bold"/>
                <a:ea typeface="RoxboroughCF Bold"/>
                <a:cs typeface="RoxboroughCF Bold"/>
                <a:sym typeface="RoxboroughCF Bold"/>
              </a:rPr>
              <a:t>Module 4 S2 </a:t>
            </a:r>
          </a:p>
        </p:txBody>
      </p:sp>
      <p:sp>
        <p:nvSpPr>
          <p:cNvPr name="TextBox 42" id="42"/>
          <p:cNvSpPr txBox="true"/>
          <p:nvPr/>
        </p:nvSpPr>
        <p:spPr>
          <a:xfrm rot="0">
            <a:off x="199730" y="2179490"/>
            <a:ext cx="2151540" cy="621266"/>
          </a:xfrm>
          <a:prstGeom prst="rect">
            <a:avLst/>
          </a:prstGeom>
        </p:spPr>
        <p:txBody>
          <a:bodyPr anchor="t" rtlCol="false" tIns="0" lIns="0" bIns="0" rIns="0">
            <a:spAutoFit/>
          </a:bodyPr>
          <a:lstStyle/>
          <a:p>
            <a:pPr algn="ctr">
              <a:lnSpc>
                <a:spcPts val="2506"/>
              </a:lnSpc>
              <a:spcBef>
                <a:spcPct val="0"/>
              </a:spcBef>
            </a:pPr>
            <a:r>
              <a:rPr lang="en-US" b="true" sz="1790">
                <a:solidFill>
                  <a:srgbClr val="000000"/>
                </a:solidFill>
                <a:latin typeface="Montserrat Bold"/>
                <a:ea typeface="Montserrat Bold"/>
                <a:cs typeface="Montserrat Bold"/>
                <a:sym typeface="Montserrat Bold"/>
              </a:rPr>
              <a:t>Modules fondamentaux </a:t>
            </a:r>
          </a:p>
        </p:txBody>
      </p:sp>
      <p:sp>
        <p:nvSpPr>
          <p:cNvPr name="TextBox 43" id="43"/>
          <p:cNvSpPr txBox="true"/>
          <p:nvPr/>
        </p:nvSpPr>
        <p:spPr>
          <a:xfrm rot="0">
            <a:off x="620093" y="4379227"/>
            <a:ext cx="1310813" cy="727946"/>
          </a:xfrm>
          <a:prstGeom prst="rect">
            <a:avLst/>
          </a:prstGeom>
        </p:spPr>
        <p:txBody>
          <a:bodyPr anchor="t" rtlCol="false" tIns="0" lIns="0" bIns="0" rIns="0">
            <a:spAutoFit/>
          </a:bodyPr>
          <a:lstStyle/>
          <a:p>
            <a:pPr algn="ctr">
              <a:lnSpc>
                <a:spcPts val="2926"/>
              </a:lnSpc>
              <a:spcBef>
                <a:spcPct val="0"/>
              </a:spcBef>
            </a:pPr>
            <a:r>
              <a:rPr lang="en-US" b="true" sz="2090">
                <a:solidFill>
                  <a:srgbClr val="FFFFFF"/>
                </a:solidFill>
                <a:latin typeface="Montserrat Bold"/>
                <a:ea typeface="Montserrat Bold"/>
                <a:cs typeface="Montserrat Bold"/>
                <a:sym typeface="Montserrat Bold"/>
              </a:rPr>
              <a:t>Tous les modules </a:t>
            </a:r>
          </a:p>
        </p:txBody>
      </p:sp>
      <p:sp>
        <p:nvSpPr>
          <p:cNvPr name="TextBox 44" id="44"/>
          <p:cNvSpPr txBox="true"/>
          <p:nvPr/>
        </p:nvSpPr>
        <p:spPr>
          <a:xfrm rot="0">
            <a:off x="2501855" y="2179490"/>
            <a:ext cx="5007292" cy="1044811"/>
          </a:xfrm>
          <a:prstGeom prst="rect">
            <a:avLst/>
          </a:prstGeom>
        </p:spPr>
        <p:txBody>
          <a:bodyPr anchor="t" rtlCol="false" tIns="0" lIns="0" bIns="0" rIns="0">
            <a:spAutoFit/>
          </a:bodyPr>
          <a:lstStyle/>
          <a:p>
            <a:pPr algn="just">
              <a:lnSpc>
                <a:spcPts val="2786"/>
              </a:lnSpc>
              <a:spcBef>
                <a:spcPct val="0"/>
              </a:spcBef>
            </a:pPr>
            <a:r>
              <a:rPr lang="en-US" b="true" sz="1990">
                <a:solidFill>
                  <a:srgbClr val="DDC9BD"/>
                </a:solidFill>
                <a:latin typeface="Montserrat Bold"/>
                <a:ea typeface="Montserrat Bold"/>
                <a:cs typeface="Montserrat Bold"/>
                <a:sym typeface="Montserrat Bold"/>
              </a:rPr>
              <a:t>La moyenne des </a:t>
            </a:r>
            <a:r>
              <a:rPr lang="en-US" b="true" sz="1990" u="sng">
                <a:solidFill>
                  <a:srgbClr val="DDC9BD"/>
                </a:solidFill>
                <a:latin typeface="Montserrat Bold"/>
                <a:ea typeface="Montserrat Bold"/>
                <a:cs typeface="Montserrat Bold"/>
                <a:sym typeface="Montserrat Bold"/>
              </a:rPr>
              <a:t>huit</a:t>
            </a:r>
            <a:r>
              <a:rPr lang="en-US" b="true" sz="1990">
                <a:solidFill>
                  <a:srgbClr val="DDC9BD"/>
                </a:solidFill>
                <a:latin typeface="Montserrat Bold"/>
                <a:ea typeface="Montserrat Bold"/>
                <a:cs typeface="Montserrat Bold"/>
                <a:sym typeface="Montserrat Bold"/>
              </a:rPr>
              <a:t> modules fondamentaux doit être égale ou supérieure à 10. </a:t>
            </a:r>
          </a:p>
        </p:txBody>
      </p:sp>
      <p:sp>
        <p:nvSpPr>
          <p:cNvPr name="TextBox 45" id="45"/>
          <p:cNvSpPr txBox="true"/>
          <p:nvPr/>
        </p:nvSpPr>
        <p:spPr>
          <a:xfrm rot="0">
            <a:off x="2501855" y="4506371"/>
            <a:ext cx="5007292" cy="692386"/>
          </a:xfrm>
          <a:prstGeom prst="rect">
            <a:avLst/>
          </a:prstGeom>
        </p:spPr>
        <p:txBody>
          <a:bodyPr anchor="t" rtlCol="false" tIns="0" lIns="0" bIns="0" rIns="0">
            <a:spAutoFit/>
          </a:bodyPr>
          <a:lstStyle/>
          <a:p>
            <a:pPr algn="just">
              <a:lnSpc>
                <a:spcPts val="2786"/>
              </a:lnSpc>
              <a:spcBef>
                <a:spcPct val="0"/>
              </a:spcBef>
            </a:pPr>
            <a:r>
              <a:rPr lang="en-US" b="true" sz="1990">
                <a:solidFill>
                  <a:srgbClr val="745E4D"/>
                </a:solidFill>
                <a:latin typeface="Montserrat Bold"/>
                <a:ea typeface="Montserrat Bold"/>
                <a:cs typeface="Montserrat Bold"/>
                <a:sym typeface="Montserrat Bold"/>
              </a:rPr>
              <a:t>La moyenne de </a:t>
            </a:r>
            <a:r>
              <a:rPr lang="en-US" b="true" sz="1990" u="sng">
                <a:solidFill>
                  <a:srgbClr val="745E4D"/>
                </a:solidFill>
                <a:latin typeface="Montserrat Bold"/>
                <a:ea typeface="Montserrat Bold"/>
                <a:cs typeface="Montserrat Bold"/>
                <a:sym typeface="Montserrat Bold"/>
              </a:rPr>
              <a:t>tous</a:t>
            </a:r>
            <a:r>
              <a:rPr lang="en-US" b="true" sz="1990">
                <a:solidFill>
                  <a:srgbClr val="745E4D"/>
                </a:solidFill>
                <a:latin typeface="Montserrat Bold"/>
                <a:ea typeface="Montserrat Bold"/>
                <a:cs typeface="Montserrat Bold"/>
                <a:sym typeface="Montserrat Bold"/>
              </a:rPr>
              <a:t> les modules doit être égale ou supérieure à 10. </a:t>
            </a:r>
          </a:p>
        </p:txBody>
      </p:sp>
      <p:grpSp>
        <p:nvGrpSpPr>
          <p:cNvPr name="Group 46" id="46"/>
          <p:cNvGrpSpPr/>
          <p:nvPr/>
        </p:nvGrpSpPr>
        <p:grpSpPr>
          <a:xfrm rot="0">
            <a:off x="620093" y="6023727"/>
            <a:ext cx="1505577" cy="1441705"/>
            <a:chOff x="0" y="0"/>
            <a:chExt cx="848810" cy="812800"/>
          </a:xfrm>
        </p:grpSpPr>
        <p:sp>
          <p:nvSpPr>
            <p:cNvPr name="Freeform 47" id="47"/>
            <p:cNvSpPr/>
            <p:nvPr/>
          </p:nvSpPr>
          <p:spPr>
            <a:xfrm flipH="false" flipV="false" rot="0">
              <a:off x="0" y="0"/>
              <a:ext cx="848810" cy="812800"/>
            </a:xfrm>
            <a:custGeom>
              <a:avLst/>
              <a:gdLst/>
              <a:ahLst/>
              <a:cxnLst/>
              <a:rect r="r" b="b" t="t" l="l"/>
              <a:pathLst>
                <a:path h="812800" w="848810">
                  <a:moveTo>
                    <a:pt x="424405" y="0"/>
                  </a:moveTo>
                  <a:cubicBezTo>
                    <a:pt x="190013" y="0"/>
                    <a:pt x="0" y="181951"/>
                    <a:pt x="0" y="406400"/>
                  </a:cubicBezTo>
                  <a:cubicBezTo>
                    <a:pt x="0" y="630849"/>
                    <a:pt x="190013" y="812800"/>
                    <a:pt x="424405" y="812800"/>
                  </a:cubicBezTo>
                  <a:cubicBezTo>
                    <a:pt x="658797" y="812800"/>
                    <a:pt x="848810" y="630849"/>
                    <a:pt x="848810" y="406400"/>
                  </a:cubicBezTo>
                  <a:cubicBezTo>
                    <a:pt x="848810" y="181951"/>
                    <a:pt x="658797" y="0"/>
                    <a:pt x="424405" y="0"/>
                  </a:cubicBezTo>
                  <a:close/>
                </a:path>
              </a:pathLst>
            </a:custGeom>
            <a:solidFill>
              <a:srgbClr val="DDC9BD"/>
            </a:solidFill>
          </p:spPr>
        </p:sp>
        <p:sp>
          <p:nvSpPr>
            <p:cNvPr name="TextBox 48" id="48"/>
            <p:cNvSpPr txBox="true"/>
            <p:nvPr/>
          </p:nvSpPr>
          <p:spPr>
            <a:xfrm>
              <a:off x="79576" y="38100"/>
              <a:ext cx="689658" cy="698500"/>
            </a:xfrm>
            <a:prstGeom prst="rect">
              <a:avLst/>
            </a:prstGeom>
          </p:spPr>
          <p:txBody>
            <a:bodyPr anchor="ctr" rtlCol="false" tIns="50800" lIns="50800" bIns="50800" rIns="50800"/>
            <a:lstStyle/>
            <a:p>
              <a:pPr algn="ctr">
                <a:lnSpc>
                  <a:spcPts val="2926"/>
                </a:lnSpc>
              </a:pPr>
            </a:p>
          </p:txBody>
        </p:sp>
      </p:grpSp>
      <p:grpSp>
        <p:nvGrpSpPr>
          <p:cNvPr name="Group 49" id="49"/>
          <p:cNvGrpSpPr/>
          <p:nvPr/>
        </p:nvGrpSpPr>
        <p:grpSpPr>
          <a:xfrm rot="0">
            <a:off x="620093" y="7595221"/>
            <a:ext cx="1501522" cy="1501522"/>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51" id="51"/>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2" id="52"/>
          <p:cNvGrpSpPr/>
          <p:nvPr/>
        </p:nvGrpSpPr>
        <p:grpSpPr>
          <a:xfrm rot="0">
            <a:off x="2501855" y="6023727"/>
            <a:ext cx="1465414" cy="1465414"/>
            <a:chOff x="0" y="0"/>
            <a:chExt cx="812800" cy="812800"/>
          </a:xfrm>
        </p:grpSpPr>
        <p:sp>
          <p:nvSpPr>
            <p:cNvPr name="Freeform 53" id="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54" id="5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5" id="55"/>
          <p:cNvGrpSpPr/>
          <p:nvPr/>
        </p:nvGrpSpPr>
        <p:grpSpPr>
          <a:xfrm rot="0">
            <a:off x="2517783" y="7625129"/>
            <a:ext cx="1465414" cy="1453559"/>
            <a:chOff x="0" y="0"/>
            <a:chExt cx="812800" cy="806225"/>
          </a:xfrm>
        </p:grpSpPr>
        <p:sp>
          <p:nvSpPr>
            <p:cNvPr name="Freeform 56" id="56"/>
            <p:cNvSpPr/>
            <p:nvPr/>
          </p:nvSpPr>
          <p:spPr>
            <a:xfrm flipH="false" flipV="false" rot="0">
              <a:off x="0" y="0"/>
              <a:ext cx="812800" cy="806225"/>
            </a:xfrm>
            <a:custGeom>
              <a:avLst/>
              <a:gdLst/>
              <a:ahLst/>
              <a:cxnLst/>
              <a:rect r="r" b="b" t="t" l="l"/>
              <a:pathLst>
                <a:path h="806225" w="812800">
                  <a:moveTo>
                    <a:pt x="406400" y="0"/>
                  </a:moveTo>
                  <a:cubicBezTo>
                    <a:pt x="181951" y="0"/>
                    <a:pt x="0" y="180480"/>
                    <a:pt x="0" y="403112"/>
                  </a:cubicBezTo>
                  <a:cubicBezTo>
                    <a:pt x="0" y="625745"/>
                    <a:pt x="181951" y="806225"/>
                    <a:pt x="406400" y="806225"/>
                  </a:cubicBezTo>
                  <a:cubicBezTo>
                    <a:pt x="630849" y="806225"/>
                    <a:pt x="812800" y="625745"/>
                    <a:pt x="812800" y="403112"/>
                  </a:cubicBezTo>
                  <a:cubicBezTo>
                    <a:pt x="812800" y="180480"/>
                    <a:pt x="630849" y="0"/>
                    <a:pt x="406400" y="0"/>
                  </a:cubicBezTo>
                  <a:close/>
                </a:path>
              </a:pathLst>
            </a:custGeom>
            <a:solidFill>
              <a:srgbClr val="745E4D"/>
            </a:solidFill>
          </p:spPr>
        </p:sp>
        <p:sp>
          <p:nvSpPr>
            <p:cNvPr name="TextBox 57" id="57"/>
            <p:cNvSpPr txBox="true"/>
            <p:nvPr/>
          </p:nvSpPr>
          <p:spPr>
            <a:xfrm>
              <a:off x="76200" y="37484"/>
              <a:ext cx="660400" cy="693158"/>
            </a:xfrm>
            <a:prstGeom prst="rect">
              <a:avLst/>
            </a:prstGeom>
          </p:spPr>
          <p:txBody>
            <a:bodyPr anchor="ctr" rtlCol="false" tIns="50800" lIns="50800" bIns="50800" rIns="50800"/>
            <a:lstStyle/>
            <a:p>
              <a:pPr algn="ctr">
                <a:lnSpc>
                  <a:spcPts val="2926"/>
                </a:lnSpc>
              </a:pPr>
              <a:r>
                <a:rPr lang="en-US" sz="2090" b="true">
                  <a:solidFill>
                    <a:srgbClr val="FFFFFF"/>
                  </a:solidFill>
                  <a:latin typeface="Montserrat Bold"/>
                  <a:ea typeface="Montserrat Bold"/>
                  <a:cs typeface="Montserrat Bold"/>
                  <a:sym typeface="Montserrat Bold"/>
                </a:rPr>
                <a:t>8</a:t>
              </a:r>
            </a:p>
            <a:p>
              <a:pPr algn="ctr">
                <a:lnSpc>
                  <a:spcPts val="2226"/>
                </a:lnSpc>
              </a:pPr>
              <a:r>
                <a:rPr lang="en-US" b="true" sz="1590">
                  <a:solidFill>
                    <a:srgbClr val="FFFFFF"/>
                  </a:solidFill>
                  <a:latin typeface="Montserrat Bold"/>
                  <a:ea typeface="Montserrat Bold"/>
                  <a:cs typeface="Montserrat Bold"/>
                  <a:sym typeface="Montserrat Bold"/>
                </a:rPr>
                <a:t>en tout</a:t>
              </a:r>
            </a:p>
          </p:txBody>
        </p:sp>
      </p:grpSp>
      <p:sp>
        <p:nvSpPr>
          <p:cNvPr name="TextBox 58" id="58"/>
          <p:cNvSpPr txBox="true"/>
          <p:nvPr/>
        </p:nvSpPr>
        <p:spPr>
          <a:xfrm rot="0">
            <a:off x="960758" y="7974813"/>
            <a:ext cx="820192" cy="639046"/>
          </a:xfrm>
          <a:prstGeom prst="rect">
            <a:avLst/>
          </a:prstGeom>
        </p:spPr>
        <p:txBody>
          <a:bodyPr anchor="t" rtlCol="false" tIns="0" lIns="0" bIns="0" rIns="0">
            <a:spAutoFit/>
          </a:bodyPr>
          <a:lstStyle/>
          <a:p>
            <a:pPr algn="ctr">
              <a:lnSpc>
                <a:spcPts val="2926"/>
              </a:lnSpc>
            </a:pPr>
            <a:r>
              <a:rPr lang="en-US" sz="2090" b="true">
                <a:solidFill>
                  <a:srgbClr val="FFFFFF"/>
                </a:solidFill>
                <a:latin typeface="Montserrat Bold"/>
                <a:ea typeface="Montserrat Bold"/>
                <a:cs typeface="Montserrat Bold"/>
                <a:sym typeface="Montserrat Bold"/>
              </a:rPr>
              <a:t>11</a:t>
            </a:r>
          </a:p>
          <a:p>
            <a:pPr algn="ctr">
              <a:lnSpc>
                <a:spcPts val="2226"/>
              </a:lnSpc>
              <a:spcBef>
                <a:spcPct val="0"/>
              </a:spcBef>
            </a:pPr>
            <a:r>
              <a:rPr lang="en-US" b="true" sz="1590">
                <a:solidFill>
                  <a:srgbClr val="FFFFFF"/>
                </a:solidFill>
                <a:latin typeface="Montserrat Bold"/>
                <a:ea typeface="Montserrat Bold"/>
                <a:cs typeface="Montserrat Bold"/>
                <a:sym typeface="Montserrat Bold"/>
              </a:rPr>
              <a:t>en tout </a:t>
            </a:r>
          </a:p>
        </p:txBody>
      </p:sp>
      <p:sp>
        <p:nvSpPr>
          <p:cNvPr name="TextBox 59" id="59"/>
          <p:cNvSpPr txBox="true"/>
          <p:nvPr/>
        </p:nvSpPr>
        <p:spPr>
          <a:xfrm rot="0">
            <a:off x="390530" y="9220200"/>
            <a:ext cx="1964704"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n’est pas validée. </a:t>
            </a:r>
          </a:p>
        </p:txBody>
      </p:sp>
      <p:sp>
        <p:nvSpPr>
          <p:cNvPr name="TextBox 60" id="60"/>
          <p:cNvSpPr txBox="true"/>
          <p:nvPr/>
        </p:nvSpPr>
        <p:spPr>
          <a:xfrm rot="0">
            <a:off x="3092640" y="6242283"/>
            <a:ext cx="322511" cy="638970"/>
          </a:xfrm>
          <a:prstGeom prst="rect">
            <a:avLst/>
          </a:prstGeom>
        </p:spPr>
        <p:txBody>
          <a:bodyPr anchor="t" rtlCol="false" tIns="0" lIns="0" bIns="0" rIns="0">
            <a:spAutoFit/>
          </a:bodyPr>
          <a:lstStyle/>
          <a:p>
            <a:pPr algn="ctr">
              <a:lnSpc>
                <a:spcPts val="2581"/>
              </a:lnSpc>
            </a:pPr>
          </a:p>
          <a:p>
            <a:pPr algn="ctr">
              <a:lnSpc>
                <a:spcPts val="2581"/>
              </a:lnSpc>
              <a:spcBef>
                <a:spcPct val="0"/>
              </a:spcBef>
            </a:pPr>
            <a:r>
              <a:rPr lang="en-US" b="true" sz="1843">
                <a:solidFill>
                  <a:srgbClr val="000000"/>
                </a:solidFill>
                <a:latin typeface="Montserrat Bold"/>
                <a:ea typeface="Montserrat Bold"/>
                <a:cs typeface="Montserrat Bold"/>
                <a:sym typeface="Montserrat Bold"/>
              </a:rPr>
              <a:t>10 </a:t>
            </a:r>
          </a:p>
        </p:txBody>
      </p:sp>
      <p:sp>
        <p:nvSpPr>
          <p:cNvPr name="TextBox 61" id="61"/>
          <p:cNvSpPr txBox="true"/>
          <p:nvPr/>
        </p:nvSpPr>
        <p:spPr>
          <a:xfrm rot="0">
            <a:off x="2294737" y="9188432"/>
            <a:ext cx="1853943"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n’est pas validée. </a:t>
            </a:r>
          </a:p>
        </p:txBody>
      </p:sp>
      <p:grpSp>
        <p:nvGrpSpPr>
          <p:cNvPr name="Group 62" id="62"/>
          <p:cNvGrpSpPr/>
          <p:nvPr/>
        </p:nvGrpSpPr>
        <p:grpSpPr>
          <a:xfrm rot="0">
            <a:off x="4382121" y="6023727"/>
            <a:ext cx="1441705" cy="1441705"/>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64" id="6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65" id="65"/>
          <p:cNvGrpSpPr/>
          <p:nvPr/>
        </p:nvGrpSpPr>
        <p:grpSpPr>
          <a:xfrm rot="0">
            <a:off x="4382121" y="7625129"/>
            <a:ext cx="1441705" cy="1441705"/>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67" id="6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68" id="68"/>
          <p:cNvSpPr txBox="true"/>
          <p:nvPr/>
        </p:nvSpPr>
        <p:spPr>
          <a:xfrm rot="0">
            <a:off x="5005501" y="6575012"/>
            <a:ext cx="321469" cy="323451"/>
          </a:xfrm>
          <a:prstGeom prst="rect">
            <a:avLst/>
          </a:prstGeom>
        </p:spPr>
        <p:txBody>
          <a:bodyPr anchor="t" rtlCol="false" tIns="0" lIns="0" bIns="0" rIns="0">
            <a:spAutoFit/>
          </a:bodyPr>
          <a:lstStyle/>
          <a:p>
            <a:pPr algn="ctr">
              <a:lnSpc>
                <a:spcPts val="2646"/>
              </a:lnSpc>
              <a:spcBef>
                <a:spcPct val="0"/>
              </a:spcBef>
            </a:pPr>
            <a:r>
              <a:rPr lang="en-US" b="true" sz="1890">
                <a:solidFill>
                  <a:srgbClr val="000000"/>
                </a:solidFill>
                <a:latin typeface="Montserrat Bold"/>
                <a:ea typeface="Montserrat Bold"/>
                <a:cs typeface="Montserrat Bold"/>
                <a:sym typeface="Montserrat Bold"/>
              </a:rPr>
              <a:t>11  </a:t>
            </a:r>
          </a:p>
        </p:txBody>
      </p:sp>
      <p:sp>
        <p:nvSpPr>
          <p:cNvPr name="TextBox 69" id="69"/>
          <p:cNvSpPr txBox="true"/>
          <p:nvPr/>
        </p:nvSpPr>
        <p:spPr>
          <a:xfrm rot="0">
            <a:off x="4692877" y="8007408"/>
            <a:ext cx="820192" cy="639046"/>
          </a:xfrm>
          <a:prstGeom prst="rect">
            <a:avLst/>
          </a:prstGeom>
        </p:spPr>
        <p:txBody>
          <a:bodyPr anchor="t" rtlCol="false" tIns="0" lIns="0" bIns="0" rIns="0">
            <a:spAutoFit/>
          </a:bodyPr>
          <a:lstStyle/>
          <a:p>
            <a:pPr algn="ctr">
              <a:lnSpc>
                <a:spcPts val="2926"/>
              </a:lnSpc>
            </a:pPr>
            <a:r>
              <a:rPr lang="en-US" sz="2090" b="true">
                <a:solidFill>
                  <a:srgbClr val="FFFFFF"/>
                </a:solidFill>
                <a:latin typeface="Montserrat Bold"/>
                <a:ea typeface="Montserrat Bold"/>
                <a:cs typeface="Montserrat Bold"/>
                <a:sym typeface="Montserrat Bold"/>
              </a:rPr>
              <a:t>12</a:t>
            </a:r>
          </a:p>
          <a:p>
            <a:pPr algn="ctr">
              <a:lnSpc>
                <a:spcPts val="2226"/>
              </a:lnSpc>
              <a:spcBef>
                <a:spcPct val="0"/>
              </a:spcBef>
            </a:pPr>
            <a:r>
              <a:rPr lang="en-US" b="true" sz="1590">
                <a:solidFill>
                  <a:srgbClr val="FFFFFF"/>
                </a:solidFill>
                <a:latin typeface="Montserrat Bold"/>
                <a:ea typeface="Montserrat Bold"/>
                <a:cs typeface="Montserrat Bold"/>
                <a:sym typeface="Montserrat Bold"/>
              </a:rPr>
              <a:t>en tout </a:t>
            </a:r>
          </a:p>
        </p:txBody>
      </p:sp>
      <p:sp>
        <p:nvSpPr>
          <p:cNvPr name="TextBox 70" id="70"/>
          <p:cNvSpPr txBox="true"/>
          <p:nvPr/>
        </p:nvSpPr>
        <p:spPr>
          <a:xfrm rot="0">
            <a:off x="4295899" y="9188432"/>
            <a:ext cx="1614149" cy="621266"/>
          </a:xfrm>
          <a:prstGeom prst="rect">
            <a:avLst/>
          </a:prstGeom>
        </p:spPr>
        <p:txBody>
          <a:bodyPr anchor="t" rtlCol="false" tIns="0" lIns="0" bIns="0" rIns="0">
            <a:spAutoFit/>
          </a:bodyPr>
          <a:lstStyle/>
          <a:p>
            <a:pPr algn="ctr">
              <a:lnSpc>
                <a:spcPts val="2506"/>
              </a:lnSpc>
              <a:spcBef>
                <a:spcPct val="0"/>
              </a:spcBef>
            </a:pPr>
            <a:r>
              <a:rPr lang="en-US" sz="1790">
                <a:solidFill>
                  <a:srgbClr val="000000"/>
                </a:solidFill>
                <a:latin typeface="Montserrat"/>
                <a:ea typeface="Montserrat"/>
                <a:cs typeface="Montserrat"/>
                <a:sym typeface="Montserrat"/>
              </a:rPr>
              <a:t>L’année est validée. </a:t>
            </a:r>
          </a:p>
        </p:txBody>
      </p:sp>
      <p:sp>
        <p:nvSpPr>
          <p:cNvPr name="TextBox 71" id="71"/>
          <p:cNvSpPr txBox="true"/>
          <p:nvPr/>
        </p:nvSpPr>
        <p:spPr>
          <a:xfrm rot="0">
            <a:off x="1296979" y="6563803"/>
            <a:ext cx="151805" cy="323451"/>
          </a:xfrm>
          <a:prstGeom prst="rect">
            <a:avLst/>
          </a:prstGeom>
        </p:spPr>
        <p:txBody>
          <a:bodyPr anchor="t" rtlCol="false" tIns="0" lIns="0" bIns="0" rIns="0">
            <a:spAutoFit/>
          </a:bodyPr>
          <a:lstStyle/>
          <a:p>
            <a:pPr algn="ctr">
              <a:lnSpc>
                <a:spcPts val="2646"/>
              </a:lnSpc>
              <a:spcBef>
                <a:spcPct val="0"/>
              </a:spcBef>
            </a:pPr>
            <a:r>
              <a:rPr lang="en-US" b="true" sz="1890">
                <a:solidFill>
                  <a:srgbClr val="000000"/>
                </a:solidFill>
                <a:latin typeface="Montserrat Bold"/>
                <a:ea typeface="Montserrat Bold"/>
                <a:cs typeface="Montserrat Bold"/>
                <a:sym typeface="Montserrat Bold"/>
              </a:rPr>
              <a:t>9</a:t>
            </a:r>
          </a:p>
        </p:txBody>
      </p:sp>
      <p:sp>
        <p:nvSpPr>
          <p:cNvPr name="TextBox 72" id="72"/>
          <p:cNvSpPr txBox="true"/>
          <p:nvPr/>
        </p:nvSpPr>
        <p:spPr>
          <a:xfrm rot="0">
            <a:off x="12652675" y="2682846"/>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1 Langue S1</a:t>
            </a:r>
          </a:p>
        </p:txBody>
      </p:sp>
      <p:sp>
        <p:nvSpPr>
          <p:cNvPr name="TextBox 73" id="73"/>
          <p:cNvSpPr txBox="true"/>
          <p:nvPr/>
        </p:nvSpPr>
        <p:spPr>
          <a:xfrm rot="0">
            <a:off x="15724333" y="3603852"/>
            <a:ext cx="1308965"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2 Langue S1</a:t>
            </a:r>
          </a:p>
        </p:txBody>
      </p:sp>
      <p:grpSp>
        <p:nvGrpSpPr>
          <p:cNvPr name="Group 74" id="74"/>
          <p:cNvGrpSpPr/>
          <p:nvPr/>
        </p:nvGrpSpPr>
        <p:grpSpPr>
          <a:xfrm rot="0">
            <a:off x="14893276" y="6280383"/>
            <a:ext cx="1575139" cy="1575139"/>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6" id="76"/>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77" id="77"/>
          <p:cNvSpPr txBox="true"/>
          <p:nvPr/>
        </p:nvSpPr>
        <p:spPr>
          <a:xfrm rot="0">
            <a:off x="15009668" y="6664759"/>
            <a:ext cx="1369148"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1 Langue S2</a:t>
            </a:r>
          </a:p>
        </p:txBody>
      </p:sp>
      <p:grpSp>
        <p:nvGrpSpPr>
          <p:cNvPr name="Group 78" id="78"/>
          <p:cNvGrpSpPr/>
          <p:nvPr/>
        </p:nvGrpSpPr>
        <p:grpSpPr>
          <a:xfrm rot="0">
            <a:off x="11582197" y="5492814"/>
            <a:ext cx="1575139" cy="1575139"/>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80" id="8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81" id="81"/>
          <p:cNvSpPr txBox="true"/>
          <p:nvPr/>
        </p:nvSpPr>
        <p:spPr>
          <a:xfrm rot="0">
            <a:off x="11715284" y="5909554"/>
            <a:ext cx="1371863" cy="703558"/>
          </a:xfrm>
          <a:prstGeom prst="rect">
            <a:avLst/>
          </a:prstGeom>
        </p:spPr>
        <p:txBody>
          <a:bodyPr anchor="t" rtlCol="false" tIns="0" lIns="0" bIns="0" rIns="0">
            <a:spAutoFit/>
          </a:bodyPr>
          <a:lstStyle/>
          <a:p>
            <a:pPr algn="ctr">
              <a:lnSpc>
                <a:spcPts val="2823"/>
              </a:lnSpc>
              <a:spcBef>
                <a:spcPct val="0"/>
              </a:spcBef>
            </a:pPr>
            <a:r>
              <a:rPr lang="en-US" sz="2016">
                <a:solidFill>
                  <a:srgbClr val="000000"/>
                </a:solidFill>
                <a:latin typeface="Montserrat"/>
                <a:ea typeface="Montserrat"/>
                <a:cs typeface="Montserrat"/>
                <a:sym typeface="Montserrat"/>
              </a:rPr>
              <a:t>Module 2 Langue S2</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B8A08C"/>
        </a:solidFill>
      </p:bgPr>
    </p:bg>
    <p:spTree>
      <p:nvGrpSpPr>
        <p:cNvPr id="1" name=""/>
        <p:cNvGrpSpPr/>
        <p:nvPr/>
      </p:nvGrpSpPr>
      <p:grpSpPr>
        <a:xfrm>
          <a:off x="0" y="0"/>
          <a:ext cx="0" cy="0"/>
          <a:chOff x="0" y="0"/>
          <a:chExt cx="0" cy="0"/>
        </a:xfrm>
      </p:grpSpPr>
      <p:grpSp>
        <p:nvGrpSpPr>
          <p:cNvPr name="Group 2" id="2"/>
          <p:cNvGrpSpPr/>
          <p:nvPr/>
        </p:nvGrpSpPr>
        <p:grpSpPr>
          <a:xfrm rot="-10800000">
            <a:off x="2021456" y="2446579"/>
            <a:ext cx="6045416" cy="604541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10800000">
            <a:off x="10212979" y="2446579"/>
            <a:ext cx="6045416" cy="60454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TextBox 8" id="8"/>
          <p:cNvSpPr txBox="true"/>
          <p:nvPr/>
        </p:nvSpPr>
        <p:spPr>
          <a:xfrm rot="0">
            <a:off x="2479138" y="475756"/>
            <a:ext cx="14551521" cy="1203809"/>
          </a:xfrm>
          <a:prstGeom prst="rect">
            <a:avLst/>
          </a:prstGeom>
        </p:spPr>
        <p:txBody>
          <a:bodyPr anchor="t" rtlCol="false" tIns="0" lIns="0" bIns="0" rIns="0">
            <a:spAutoFit/>
          </a:bodyPr>
          <a:lstStyle/>
          <a:p>
            <a:pPr algn="ctr">
              <a:lnSpc>
                <a:spcPts val="9773"/>
              </a:lnSpc>
            </a:pPr>
            <a:r>
              <a:rPr lang="en-US" b="true" sz="6980">
                <a:solidFill>
                  <a:srgbClr val="F8F7F4"/>
                </a:solidFill>
                <a:latin typeface="RoxboroughCF Heavy"/>
                <a:ea typeface="RoxboroughCF Heavy"/>
                <a:cs typeface="RoxboroughCF Heavy"/>
                <a:sym typeface="RoxboroughCF Heavy"/>
              </a:rPr>
              <a:t>À l’attention des L1 Droit-langues</a:t>
            </a:r>
          </a:p>
        </p:txBody>
      </p:sp>
      <p:sp>
        <p:nvSpPr>
          <p:cNvPr name="TextBox 9" id="9"/>
          <p:cNvSpPr txBox="true"/>
          <p:nvPr/>
        </p:nvSpPr>
        <p:spPr>
          <a:xfrm rot="0">
            <a:off x="2603912" y="3979341"/>
            <a:ext cx="4724451" cy="3124437"/>
          </a:xfrm>
          <a:prstGeom prst="rect">
            <a:avLst/>
          </a:prstGeom>
        </p:spPr>
        <p:txBody>
          <a:bodyPr anchor="t" rtlCol="false" tIns="0" lIns="0" bIns="0" rIns="0">
            <a:spAutoFit/>
          </a:bodyPr>
          <a:lstStyle/>
          <a:p>
            <a:pPr algn="ctr">
              <a:lnSpc>
                <a:spcPts val="4186"/>
              </a:lnSpc>
              <a:spcBef>
                <a:spcPct val="0"/>
              </a:spcBef>
            </a:pPr>
            <a:r>
              <a:rPr lang="en-US" b="true" sz="2990">
                <a:solidFill>
                  <a:srgbClr val="FFFFFF"/>
                </a:solidFill>
                <a:latin typeface="Montserrat Bold"/>
                <a:ea typeface="Montserrat Bold"/>
                <a:cs typeface="Montserrat Bold"/>
                <a:sym typeface="Montserrat Bold"/>
              </a:rPr>
              <a:t>Les réorientations de L1 Droit-langues vers L1 Droit ne seront plus possibles en début d’année , faute de places disponibles..</a:t>
            </a:r>
          </a:p>
        </p:txBody>
      </p:sp>
      <p:sp>
        <p:nvSpPr>
          <p:cNvPr name="TextBox 10" id="10"/>
          <p:cNvSpPr txBox="true"/>
          <p:nvPr/>
        </p:nvSpPr>
        <p:spPr>
          <a:xfrm rot="0">
            <a:off x="10873462" y="3878493"/>
            <a:ext cx="4724451" cy="3124437"/>
          </a:xfrm>
          <a:prstGeom prst="rect">
            <a:avLst/>
          </a:prstGeom>
        </p:spPr>
        <p:txBody>
          <a:bodyPr anchor="t" rtlCol="false" tIns="0" lIns="0" bIns="0" rIns="0">
            <a:spAutoFit/>
          </a:bodyPr>
          <a:lstStyle/>
          <a:p>
            <a:pPr algn="ctr">
              <a:lnSpc>
                <a:spcPts val="4186"/>
              </a:lnSpc>
              <a:spcBef>
                <a:spcPct val="0"/>
              </a:spcBef>
            </a:pPr>
            <a:r>
              <a:rPr lang="en-US" b="true" sz="2990">
                <a:solidFill>
                  <a:srgbClr val="FFFFFF"/>
                </a:solidFill>
                <a:latin typeface="Montserrat Bold"/>
                <a:ea typeface="Montserrat Bold"/>
                <a:cs typeface="Montserrat Bold"/>
                <a:sym typeface="Montserrat Bold"/>
              </a:rPr>
              <a:t>Vous pourrez demander une telle réorientation entre le S1 et le S2, laquelle sera décidée en fonction de vos résultats.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grpSp>
        <p:nvGrpSpPr>
          <p:cNvPr name="Group 2" id="2"/>
          <p:cNvGrpSpPr/>
          <p:nvPr/>
        </p:nvGrpSpPr>
        <p:grpSpPr>
          <a:xfrm rot="-10800000">
            <a:off x="5135772" y="1666694"/>
            <a:ext cx="4534879" cy="453487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10800000">
            <a:off x="-1616759" y="1638247"/>
            <a:ext cx="4534879" cy="453487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Freeform 8" id="8"/>
          <p:cNvSpPr/>
          <p:nvPr/>
        </p:nvSpPr>
        <p:spPr>
          <a:xfrm flipH="false" flipV="false" rot="5400000">
            <a:off x="1777283" y="2814637"/>
            <a:ext cx="4477986" cy="2238993"/>
          </a:xfrm>
          <a:custGeom>
            <a:avLst/>
            <a:gdLst/>
            <a:ahLst/>
            <a:cxnLst/>
            <a:rect r="r" b="b" t="t" l="l"/>
            <a:pathLst>
              <a:path h="2238993" w="4477986">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909682" y="4407610"/>
            <a:ext cx="11789420" cy="1319380"/>
          </a:xfrm>
          <a:prstGeom prst="rect">
            <a:avLst/>
          </a:prstGeom>
        </p:spPr>
        <p:txBody>
          <a:bodyPr anchor="t" rtlCol="false" tIns="0" lIns="0" bIns="0" rIns="0">
            <a:spAutoFit/>
          </a:bodyPr>
          <a:lstStyle/>
          <a:p>
            <a:pPr algn="ctr">
              <a:lnSpc>
                <a:spcPts val="10753"/>
              </a:lnSpc>
            </a:pPr>
            <a:r>
              <a:rPr lang="en-US" b="true" sz="7680">
                <a:solidFill>
                  <a:srgbClr val="F8F7F4"/>
                </a:solidFill>
                <a:latin typeface="RoxboroughCF Heavy"/>
                <a:ea typeface="RoxboroughCF Heavy"/>
                <a:cs typeface="RoxboroughCF Heavy"/>
                <a:sym typeface="RoxboroughCF Heavy"/>
              </a:rPr>
              <a:t>Le suivi des étudiant.es...</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745E4D"/>
        </a:solidFill>
      </p:bgPr>
    </p:bg>
    <p:spTree>
      <p:nvGrpSpPr>
        <p:cNvPr id="1" name=""/>
        <p:cNvGrpSpPr/>
        <p:nvPr/>
      </p:nvGrpSpPr>
      <p:grpSpPr>
        <a:xfrm>
          <a:off x="0" y="0"/>
          <a:ext cx="0" cy="0"/>
          <a:chOff x="0" y="0"/>
          <a:chExt cx="0" cy="0"/>
        </a:xfrm>
      </p:grpSpPr>
      <p:sp>
        <p:nvSpPr>
          <p:cNvPr name="TextBox 2" id="2"/>
          <p:cNvSpPr txBox="true"/>
          <p:nvPr/>
        </p:nvSpPr>
        <p:spPr>
          <a:xfrm rot="0">
            <a:off x="1461851" y="1198772"/>
            <a:ext cx="1378732" cy="5421947"/>
          </a:xfrm>
          <a:prstGeom prst="rect">
            <a:avLst/>
          </a:prstGeom>
        </p:spPr>
        <p:txBody>
          <a:bodyPr anchor="t" rtlCol="false" tIns="0" lIns="0" bIns="0" rIns="0">
            <a:spAutoFit/>
          </a:bodyPr>
          <a:lstStyle/>
          <a:p>
            <a:pPr algn="ctr">
              <a:lnSpc>
                <a:spcPts val="44429"/>
              </a:lnSpc>
            </a:pPr>
            <a:r>
              <a:rPr lang="en-US" b="true" sz="31735">
                <a:solidFill>
                  <a:srgbClr val="F8F7F4"/>
                </a:solidFill>
                <a:latin typeface="RoxboroughCF Bold"/>
                <a:ea typeface="RoxboroughCF Bold"/>
                <a:cs typeface="RoxboroughCF Bold"/>
                <a:sym typeface="RoxboroughCF Bold"/>
              </a:rPr>
              <a:t>1</a:t>
            </a:r>
          </a:p>
        </p:txBody>
      </p:sp>
      <p:sp>
        <p:nvSpPr>
          <p:cNvPr name="TextBox 3" id="3"/>
          <p:cNvSpPr txBox="true"/>
          <p:nvPr/>
        </p:nvSpPr>
        <p:spPr>
          <a:xfrm rot="0">
            <a:off x="7162594" y="1198772"/>
            <a:ext cx="2543486" cy="5421947"/>
          </a:xfrm>
          <a:prstGeom prst="rect">
            <a:avLst/>
          </a:prstGeom>
        </p:spPr>
        <p:txBody>
          <a:bodyPr anchor="t" rtlCol="false" tIns="0" lIns="0" bIns="0" rIns="0">
            <a:spAutoFit/>
          </a:bodyPr>
          <a:lstStyle/>
          <a:p>
            <a:pPr algn="ctr">
              <a:lnSpc>
                <a:spcPts val="44429"/>
              </a:lnSpc>
            </a:pPr>
            <a:r>
              <a:rPr lang="en-US" b="true" sz="31735">
                <a:solidFill>
                  <a:srgbClr val="F8F7F4"/>
                </a:solidFill>
                <a:latin typeface="RoxboroughCF Bold"/>
                <a:ea typeface="RoxboroughCF Bold"/>
                <a:cs typeface="RoxboroughCF Bold"/>
                <a:sym typeface="RoxboroughCF Bold"/>
              </a:rPr>
              <a:t>2</a:t>
            </a:r>
          </a:p>
        </p:txBody>
      </p:sp>
      <p:sp>
        <p:nvSpPr>
          <p:cNvPr name="TextBox 4" id="4"/>
          <p:cNvSpPr txBox="true"/>
          <p:nvPr/>
        </p:nvSpPr>
        <p:spPr>
          <a:xfrm rot="0">
            <a:off x="14201344" y="1198772"/>
            <a:ext cx="2523362" cy="5421947"/>
          </a:xfrm>
          <a:prstGeom prst="rect">
            <a:avLst/>
          </a:prstGeom>
        </p:spPr>
        <p:txBody>
          <a:bodyPr anchor="t" rtlCol="false" tIns="0" lIns="0" bIns="0" rIns="0">
            <a:spAutoFit/>
          </a:bodyPr>
          <a:lstStyle/>
          <a:p>
            <a:pPr algn="ctr">
              <a:lnSpc>
                <a:spcPts val="44429"/>
              </a:lnSpc>
            </a:pPr>
            <a:r>
              <a:rPr lang="en-US" b="true" sz="31735">
                <a:solidFill>
                  <a:srgbClr val="F8F7F4"/>
                </a:solidFill>
                <a:latin typeface="RoxboroughCF Bold"/>
                <a:ea typeface="RoxboroughCF Bold"/>
                <a:cs typeface="RoxboroughCF Bold"/>
                <a:sym typeface="RoxboroughCF Bold"/>
              </a:rPr>
              <a:t>3</a:t>
            </a:r>
          </a:p>
        </p:txBody>
      </p:sp>
      <p:sp>
        <p:nvSpPr>
          <p:cNvPr name="TextBox 5" id="5"/>
          <p:cNvSpPr txBox="true"/>
          <p:nvPr/>
        </p:nvSpPr>
        <p:spPr>
          <a:xfrm rot="0">
            <a:off x="216012" y="6155680"/>
            <a:ext cx="3982221" cy="2806936"/>
          </a:xfrm>
          <a:prstGeom prst="rect">
            <a:avLst/>
          </a:prstGeom>
        </p:spPr>
        <p:txBody>
          <a:bodyPr anchor="t" rtlCol="false" tIns="0" lIns="0" bIns="0" rIns="0">
            <a:spAutoFit/>
          </a:bodyPr>
          <a:lstStyle/>
          <a:p>
            <a:pPr algn="ctr">
              <a:lnSpc>
                <a:spcPts val="2786"/>
              </a:lnSpc>
            </a:pPr>
            <a:r>
              <a:rPr lang="en-US" sz="1990">
                <a:solidFill>
                  <a:srgbClr val="F8F7F4"/>
                </a:solidFill>
                <a:latin typeface="Montserrat"/>
                <a:ea typeface="Montserrat"/>
                <a:cs typeface="Montserrat"/>
                <a:sym typeface="Montserrat"/>
              </a:rPr>
              <a:t>Vous pouvez vous tourner vers votre responsable d’année : </a:t>
            </a:r>
            <a:r>
              <a:rPr lang="en-US" sz="1990" b="true">
                <a:solidFill>
                  <a:srgbClr val="F8F7F4"/>
                </a:solidFill>
                <a:latin typeface="Montserrat Bold"/>
                <a:ea typeface="Montserrat Bold"/>
                <a:cs typeface="Montserrat Bold"/>
                <a:sym typeface="Montserrat Bold"/>
              </a:rPr>
              <a:t>Pauline PARINET-HODIMONT (</a:t>
            </a:r>
            <a:r>
              <a:rPr lang="en-US" sz="1990">
                <a:solidFill>
                  <a:srgbClr val="F8F7F4"/>
                </a:solidFill>
                <a:latin typeface="Montserrat"/>
                <a:ea typeface="Montserrat"/>
                <a:cs typeface="Montserrat"/>
                <a:sym typeface="Montserrat"/>
              </a:rPr>
              <a:t>pauline.parinet@univ-tours.fr)</a:t>
            </a:r>
          </a:p>
          <a:p>
            <a:pPr algn="ctr">
              <a:lnSpc>
                <a:spcPts val="2786"/>
              </a:lnSpc>
            </a:pPr>
            <a:r>
              <a:rPr lang="en-US" sz="1990">
                <a:solidFill>
                  <a:srgbClr val="F8F7F4"/>
                </a:solidFill>
                <a:latin typeface="Montserrat"/>
                <a:ea typeface="Montserrat"/>
                <a:cs typeface="Montserrat"/>
                <a:sym typeface="Montserrat"/>
              </a:rPr>
              <a:t> </a:t>
            </a:r>
          </a:p>
          <a:p>
            <a:pPr algn="ctr">
              <a:lnSpc>
                <a:spcPts val="2786"/>
              </a:lnSpc>
            </a:pPr>
            <a:r>
              <a:rPr lang="en-US" b="true" sz="1990">
                <a:solidFill>
                  <a:srgbClr val="F8F7F4"/>
                </a:solidFill>
                <a:latin typeface="Montserrat Bold"/>
                <a:ea typeface="Montserrat Bold"/>
                <a:cs typeface="Montserrat Bold"/>
                <a:sym typeface="Montserrat Bold"/>
              </a:rPr>
              <a:t>qui sera remplacée d’octobre à mai par M. Pierre MOUZET </a:t>
            </a:r>
            <a:r>
              <a:rPr lang="en-US" sz="1990">
                <a:solidFill>
                  <a:srgbClr val="F8F7F4"/>
                </a:solidFill>
                <a:latin typeface="Montserrat"/>
                <a:ea typeface="Montserrat"/>
                <a:cs typeface="Montserrat"/>
                <a:sym typeface="Montserrat"/>
              </a:rPr>
              <a:t>(pierre.mouzet@univ-tours.fr)</a:t>
            </a:r>
          </a:p>
        </p:txBody>
      </p:sp>
      <p:sp>
        <p:nvSpPr>
          <p:cNvPr name="TextBox 6" id="6"/>
          <p:cNvSpPr txBox="true"/>
          <p:nvPr/>
        </p:nvSpPr>
        <p:spPr>
          <a:xfrm rot="0">
            <a:off x="4566560" y="6155680"/>
            <a:ext cx="7735555" cy="4071221"/>
          </a:xfrm>
          <a:prstGeom prst="rect">
            <a:avLst/>
          </a:prstGeom>
        </p:spPr>
        <p:txBody>
          <a:bodyPr anchor="t" rtlCol="false" tIns="0" lIns="0" bIns="0" rIns="0">
            <a:spAutoFit/>
          </a:bodyPr>
          <a:lstStyle/>
          <a:p>
            <a:pPr algn="just">
              <a:lnSpc>
                <a:spcPts val="2926"/>
              </a:lnSpc>
            </a:pPr>
            <a:r>
              <a:rPr lang="en-US" sz="2090">
                <a:solidFill>
                  <a:srgbClr val="F8F7F4"/>
                </a:solidFill>
                <a:latin typeface="Montserrat"/>
                <a:ea typeface="Montserrat"/>
                <a:cs typeface="Montserrat"/>
                <a:sym typeface="Montserrat"/>
              </a:rPr>
              <a:t>Vous avez également chacun.e un.e directrice ou directeur d’études à votre disposition (environ un.e directrice ou directeur pour 160 étudiant.es). Vous pourrez identifier la ou le vôtre sur </a:t>
            </a:r>
            <a:r>
              <a:rPr lang="en-US" sz="2090" b="true">
                <a:solidFill>
                  <a:srgbClr val="F8F7F4"/>
                </a:solidFill>
                <a:latin typeface="Montserrat Bold"/>
                <a:ea typeface="Montserrat Bold"/>
                <a:cs typeface="Montserrat Bold"/>
                <a:sym typeface="Montserrat Bold"/>
              </a:rPr>
              <a:t>Escale</a:t>
            </a:r>
            <a:r>
              <a:rPr lang="en-US" sz="2090">
                <a:solidFill>
                  <a:srgbClr val="F8F7F4"/>
                </a:solidFill>
                <a:latin typeface="Montserrat"/>
                <a:ea typeface="Montserrat"/>
                <a:cs typeface="Montserrat"/>
                <a:sym typeface="Montserrat"/>
              </a:rPr>
              <a:t>.</a:t>
            </a:r>
          </a:p>
          <a:p>
            <a:pPr algn="just">
              <a:lnSpc>
                <a:spcPts val="2926"/>
              </a:lnSpc>
            </a:pPr>
            <a:r>
              <a:rPr lang="en-US" sz="2090">
                <a:solidFill>
                  <a:srgbClr val="F8F7F4"/>
                </a:solidFill>
                <a:latin typeface="Montserrat"/>
                <a:ea typeface="Montserrat"/>
                <a:cs typeface="Montserrat"/>
                <a:sym typeface="Montserrat"/>
              </a:rPr>
              <a:t>-</a:t>
            </a:r>
            <a:r>
              <a:rPr lang="en-US" sz="2090" b="true">
                <a:solidFill>
                  <a:srgbClr val="F8F7F4"/>
                </a:solidFill>
                <a:latin typeface="Montserrat Bold"/>
                <a:ea typeface="Montserrat Bold"/>
                <a:cs typeface="Montserrat Bold"/>
                <a:sym typeface="Montserrat Bold"/>
              </a:rPr>
              <a:t>Hélène GOURDY</a:t>
            </a:r>
            <a:r>
              <a:rPr lang="en-US" sz="2090">
                <a:solidFill>
                  <a:srgbClr val="F8F7F4"/>
                </a:solidFill>
                <a:latin typeface="Montserrat"/>
                <a:ea typeface="Montserrat"/>
                <a:cs typeface="Montserrat"/>
                <a:sym typeface="Montserrat"/>
              </a:rPr>
              <a:t> : helene.gourdy@univ-tours.fr</a:t>
            </a:r>
          </a:p>
          <a:p>
            <a:pPr algn="just">
              <a:lnSpc>
                <a:spcPts val="2926"/>
              </a:lnSpc>
            </a:pPr>
            <a:r>
              <a:rPr lang="en-US" sz="2090">
                <a:solidFill>
                  <a:srgbClr val="F8F7F4"/>
                </a:solidFill>
                <a:latin typeface="Montserrat"/>
                <a:ea typeface="Montserrat"/>
                <a:cs typeface="Montserrat"/>
                <a:sym typeface="Montserrat"/>
              </a:rPr>
              <a:t>-</a:t>
            </a:r>
            <a:r>
              <a:rPr lang="en-US" sz="2090" b="true">
                <a:solidFill>
                  <a:srgbClr val="F8F7F4"/>
                </a:solidFill>
                <a:latin typeface="Montserrat Bold"/>
                <a:ea typeface="Montserrat Bold"/>
                <a:cs typeface="Montserrat Bold"/>
                <a:sym typeface="Montserrat Bold"/>
              </a:rPr>
              <a:t>Patrick MOZOL</a:t>
            </a:r>
            <a:r>
              <a:rPr lang="en-US" sz="2090">
                <a:solidFill>
                  <a:srgbClr val="F8F7F4"/>
                </a:solidFill>
                <a:latin typeface="Montserrat"/>
                <a:ea typeface="Montserrat"/>
                <a:cs typeface="Montserrat"/>
                <a:sym typeface="Montserrat"/>
              </a:rPr>
              <a:t> : patrick.mozol@univ-tours.fr</a:t>
            </a:r>
          </a:p>
          <a:p>
            <a:pPr algn="just">
              <a:lnSpc>
                <a:spcPts val="2926"/>
              </a:lnSpc>
            </a:pPr>
            <a:r>
              <a:rPr lang="en-US" sz="2090">
                <a:solidFill>
                  <a:srgbClr val="F8F7F4"/>
                </a:solidFill>
                <a:latin typeface="Montserrat"/>
                <a:ea typeface="Montserrat"/>
                <a:cs typeface="Montserrat"/>
                <a:sym typeface="Montserrat"/>
              </a:rPr>
              <a:t>-</a:t>
            </a:r>
            <a:r>
              <a:rPr lang="en-US" sz="2090" b="true">
                <a:solidFill>
                  <a:srgbClr val="F8F7F4"/>
                </a:solidFill>
                <a:latin typeface="Montserrat Bold"/>
                <a:ea typeface="Montserrat Bold"/>
                <a:cs typeface="Montserrat Bold"/>
                <a:sym typeface="Montserrat Bold"/>
              </a:rPr>
              <a:t>Pauline PARINET-HODIMONT</a:t>
            </a:r>
            <a:r>
              <a:rPr lang="en-US" sz="2090">
                <a:solidFill>
                  <a:srgbClr val="F8F7F4"/>
                </a:solidFill>
                <a:latin typeface="Montserrat"/>
                <a:ea typeface="Montserrat"/>
                <a:cs typeface="Montserrat"/>
                <a:sym typeface="Montserrat"/>
              </a:rPr>
              <a:t> (remplacée d’octobre à mai par </a:t>
            </a:r>
            <a:r>
              <a:rPr lang="en-US" sz="2090" b="true">
                <a:solidFill>
                  <a:srgbClr val="F8F7F4"/>
                </a:solidFill>
                <a:latin typeface="Montserrat Bold"/>
                <a:ea typeface="Montserrat Bold"/>
                <a:cs typeface="Montserrat Bold"/>
                <a:sym typeface="Montserrat Bold"/>
              </a:rPr>
              <a:t>Anne JEANNOT</a:t>
            </a:r>
            <a:r>
              <a:rPr lang="en-US" sz="2090">
                <a:solidFill>
                  <a:srgbClr val="F8F7F4"/>
                </a:solidFill>
                <a:latin typeface="Montserrat"/>
                <a:ea typeface="Montserrat"/>
                <a:cs typeface="Montserrat"/>
                <a:sym typeface="Montserrat"/>
              </a:rPr>
              <a:t> : anne.jeannot@univ-tours.fr)</a:t>
            </a:r>
          </a:p>
          <a:p>
            <a:pPr algn="just">
              <a:lnSpc>
                <a:spcPts val="2926"/>
              </a:lnSpc>
            </a:pPr>
            <a:r>
              <a:rPr lang="en-US" sz="2090">
                <a:solidFill>
                  <a:srgbClr val="F8F7F4"/>
                </a:solidFill>
                <a:latin typeface="Montserrat"/>
                <a:ea typeface="Montserrat"/>
                <a:cs typeface="Montserrat"/>
                <a:sym typeface="Montserrat"/>
              </a:rPr>
              <a:t>-</a:t>
            </a:r>
            <a:r>
              <a:rPr lang="en-US" sz="2090" b="true">
                <a:solidFill>
                  <a:srgbClr val="F8F7F4"/>
                </a:solidFill>
                <a:latin typeface="Montserrat Bold"/>
                <a:ea typeface="Montserrat Bold"/>
                <a:cs typeface="Montserrat Bold"/>
                <a:sym typeface="Montserrat Bold"/>
              </a:rPr>
              <a:t>Sébastien ROLAND</a:t>
            </a:r>
            <a:r>
              <a:rPr lang="en-US" sz="2090">
                <a:solidFill>
                  <a:srgbClr val="F8F7F4"/>
                </a:solidFill>
                <a:latin typeface="Montserrat"/>
                <a:ea typeface="Montserrat"/>
                <a:cs typeface="Montserrat"/>
                <a:sym typeface="Montserrat"/>
              </a:rPr>
              <a:t> : sebastien.roland@univ-tours.fr</a:t>
            </a:r>
          </a:p>
          <a:p>
            <a:pPr algn="just">
              <a:lnSpc>
                <a:spcPts val="2926"/>
              </a:lnSpc>
            </a:pPr>
            <a:r>
              <a:rPr lang="en-US" sz="2090">
                <a:solidFill>
                  <a:srgbClr val="F8F7F4"/>
                </a:solidFill>
                <a:latin typeface="Montserrat"/>
                <a:ea typeface="Montserrat"/>
                <a:cs typeface="Montserrat"/>
                <a:sym typeface="Montserrat"/>
              </a:rPr>
              <a:t>-</a:t>
            </a:r>
            <a:r>
              <a:rPr lang="en-US" sz="2090" b="true">
                <a:solidFill>
                  <a:srgbClr val="F8F7F4"/>
                </a:solidFill>
                <a:latin typeface="Montserrat Bold"/>
                <a:ea typeface="Montserrat Bold"/>
                <a:cs typeface="Montserrat Bold"/>
                <a:sym typeface="Montserrat Bold"/>
              </a:rPr>
              <a:t>Corinne TOURET</a:t>
            </a:r>
            <a:r>
              <a:rPr lang="en-US" sz="2090">
                <a:solidFill>
                  <a:srgbClr val="F8F7F4"/>
                </a:solidFill>
                <a:latin typeface="Montserrat"/>
                <a:ea typeface="Montserrat"/>
                <a:cs typeface="Montserrat"/>
                <a:sym typeface="Montserrat"/>
              </a:rPr>
              <a:t> : corinne.touret@univ-tours.fr</a:t>
            </a:r>
          </a:p>
          <a:p>
            <a:pPr algn="just">
              <a:lnSpc>
                <a:spcPts val="2926"/>
              </a:lnSpc>
            </a:pPr>
          </a:p>
        </p:txBody>
      </p:sp>
      <p:sp>
        <p:nvSpPr>
          <p:cNvPr name="TextBox 7" id="7"/>
          <p:cNvSpPr txBox="true"/>
          <p:nvPr/>
        </p:nvSpPr>
        <p:spPr>
          <a:xfrm rot="0">
            <a:off x="13042027" y="6155680"/>
            <a:ext cx="4841996" cy="2883136"/>
          </a:xfrm>
          <a:prstGeom prst="rect">
            <a:avLst/>
          </a:prstGeom>
        </p:spPr>
        <p:txBody>
          <a:bodyPr anchor="t" rtlCol="false" tIns="0" lIns="0" bIns="0" rIns="0">
            <a:spAutoFit/>
          </a:bodyPr>
          <a:lstStyle/>
          <a:p>
            <a:pPr algn="just">
              <a:lnSpc>
                <a:spcPts val="2926"/>
              </a:lnSpc>
            </a:pPr>
            <a:r>
              <a:rPr lang="en-US" sz="2090">
                <a:solidFill>
                  <a:srgbClr val="F8F7F4"/>
                </a:solidFill>
                <a:latin typeface="Montserrat"/>
                <a:ea typeface="Montserrat"/>
                <a:cs typeface="Montserrat"/>
                <a:sym typeface="Montserrat"/>
              </a:rPr>
              <a:t>Les étudiants en situation de handicap qui souhaitent bénéficier d’adaptations doivent se rapprocher de la mission handicap et du Service de Santé Étudiant.e (SSE) : </a:t>
            </a:r>
          </a:p>
          <a:p>
            <a:pPr algn="just">
              <a:lnSpc>
                <a:spcPts val="2646"/>
              </a:lnSpc>
            </a:pPr>
            <a:r>
              <a:rPr lang="en-US" sz="1890">
                <a:solidFill>
                  <a:srgbClr val="F8F7F4"/>
                </a:solidFill>
                <a:latin typeface="Montserrat"/>
                <a:ea typeface="Montserrat"/>
                <a:cs typeface="Montserrat"/>
                <a:sym typeface="Montserrat"/>
              </a:rPr>
              <a:t>https://www.univ-tours.fr/campus/sante </a:t>
            </a:r>
          </a:p>
          <a:p>
            <a:pPr algn="just">
              <a:lnSpc>
                <a:spcPts val="2646"/>
              </a:lnSpc>
            </a:pPr>
          </a:p>
        </p:txBody>
      </p:sp>
      <p:sp>
        <p:nvSpPr>
          <p:cNvPr name="TextBox 8" id="8"/>
          <p:cNvSpPr txBox="true"/>
          <p:nvPr/>
        </p:nvSpPr>
        <p:spPr>
          <a:xfrm rot="0">
            <a:off x="692560" y="981075"/>
            <a:ext cx="17408239" cy="455532"/>
          </a:xfrm>
          <a:prstGeom prst="rect">
            <a:avLst/>
          </a:prstGeom>
        </p:spPr>
        <p:txBody>
          <a:bodyPr anchor="t" rtlCol="false" tIns="0" lIns="0" bIns="0" rIns="0">
            <a:spAutoFit/>
          </a:bodyPr>
          <a:lstStyle/>
          <a:p>
            <a:pPr algn="ctr">
              <a:lnSpc>
                <a:spcPts val="3766"/>
              </a:lnSpc>
              <a:spcBef>
                <a:spcPct val="0"/>
              </a:spcBef>
            </a:pPr>
            <a:r>
              <a:rPr lang="en-US" b="true" sz="2690">
                <a:solidFill>
                  <a:srgbClr val="F8F7F4"/>
                </a:solidFill>
                <a:latin typeface="Montserrat Bold"/>
                <a:ea typeface="Montserrat Bold"/>
                <a:cs typeface="Montserrat Bold"/>
                <a:sym typeface="Montserrat Bold"/>
              </a:rPr>
              <a:t>Durant l’année, si vous avez des difficultés, vous pouvez vous tourner vers certaines personnes.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5500" y="3406503"/>
            <a:ext cx="3042998" cy="304299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4867368" y="3425553"/>
            <a:ext cx="3042998" cy="304299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8598430" y="3444603"/>
            <a:ext cx="3042998" cy="304299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3807937" y="3040132"/>
            <a:ext cx="646175" cy="3775739"/>
            <a:chOff x="0" y="0"/>
            <a:chExt cx="170186" cy="994433"/>
          </a:xfrm>
        </p:grpSpPr>
        <p:sp>
          <p:nvSpPr>
            <p:cNvPr name="Freeform 12" id="12"/>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3" id="13"/>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0">
            <a:off x="7399805" y="3059182"/>
            <a:ext cx="646175" cy="3775739"/>
            <a:chOff x="0" y="0"/>
            <a:chExt cx="170186" cy="994433"/>
          </a:xfrm>
        </p:grpSpPr>
        <p:sp>
          <p:nvSpPr>
            <p:cNvPr name="Freeform 15" id="15"/>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6" id="16"/>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10987992" y="3059182"/>
            <a:ext cx="646175" cy="3775739"/>
            <a:chOff x="0" y="0"/>
            <a:chExt cx="170186" cy="994433"/>
          </a:xfrm>
        </p:grpSpPr>
        <p:sp>
          <p:nvSpPr>
            <p:cNvPr name="Freeform 18" id="18"/>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9" id="19"/>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sp>
        <p:nvSpPr>
          <p:cNvPr name="Freeform 20" id="20"/>
          <p:cNvSpPr/>
          <p:nvPr/>
        </p:nvSpPr>
        <p:spPr>
          <a:xfrm flipH="false" flipV="false" rot="0">
            <a:off x="12367591" y="5656605"/>
            <a:ext cx="901018" cy="792896"/>
          </a:xfrm>
          <a:custGeom>
            <a:avLst/>
            <a:gdLst/>
            <a:ahLst/>
            <a:cxnLst/>
            <a:rect r="r" b="b" t="t" l="l"/>
            <a:pathLst>
              <a:path h="792896" w="901018">
                <a:moveTo>
                  <a:pt x="0" y="0"/>
                </a:moveTo>
                <a:lnTo>
                  <a:pt x="901018" y="0"/>
                </a:lnTo>
                <a:lnTo>
                  <a:pt x="901018" y="792896"/>
                </a:lnTo>
                <a:lnTo>
                  <a:pt x="0" y="792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1" id="21"/>
          <p:cNvSpPr txBox="true"/>
          <p:nvPr/>
        </p:nvSpPr>
        <p:spPr>
          <a:xfrm rot="0">
            <a:off x="6781387" y="629105"/>
            <a:ext cx="3634085" cy="1177216"/>
          </a:xfrm>
          <a:prstGeom prst="rect">
            <a:avLst/>
          </a:prstGeom>
        </p:spPr>
        <p:txBody>
          <a:bodyPr anchor="t" rtlCol="false" tIns="0" lIns="0" bIns="0" rIns="0">
            <a:spAutoFit/>
          </a:bodyPr>
          <a:lstStyle/>
          <a:p>
            <a:pPr algn="l">
              <a:lnSpc>
                <a:spcPts val="9664"/>
              </a:lnSpc>
            </a:pPr>
            <a:r>
              <a:rPr lang="en-US" sz="6902" b="true">
                <a:solidFill>
                  <a:srgbClr val="745E4D"/>
                </a:solidFill>
                <a:latin typeface="RoxboroughCF Bold"/>
                <a:ea typeface="RoxboroughCF Bold"/>
                <a:cs typeface="RoxboroughCF Bold"/>
                <a:sym typeface="RoxboroughCF Bold"/>
              </a:rPr>
              <a:t>ESCALE</a:t>
            </a:r>
          </a:p>
        </p:txBody>
      </p:sp>
      <p:sp>
        <p:nvSpPr>
          <p:cNvPr name="TextBox 22" id="22"/>
          <p:cNvSpPr txBox="true"/>
          <p:nvPr/>
        </p:nvSpPr>
        <p:spPr>
          <a:xfrm rot="0">
            <a:off x="2513430" y="4284605"/>
            <a:ext cx="561082" cy="1220119"/>
          </a:xfrm>
          <a:prstGeom prst="rect">
            <a:avLst/>
          </a:prstGeom>
        </p:spPr>
        <p:txBody>
          <a:bodyPr anchor="t" rtlCol="false" tIns="0" lIns="0" bIns="0" rIns="0">
            <a:spAutoFit/>
          </a:bodyPr>
          <a:lstStyle/>
          <a:p>
            <a:pPr algn="l">
              <a:lnSpc>
                <a:spcPts val="9924"/>
              </a:lnSpc>
            </a:pPr>
            <a:r>
              <a:rPr lang="en-US" sz="7088" b="true">
                <a:solidFill>
                  <a:srgbClr val="FFFFFF"/>
                </a:solidFill>
                <a:latin typeface="RoxboroughCF Heavy"/>
                <a:ea typeface="RoxboroughCF Heavy"/>
                <a:cs typeface="RoxboroughCF Heavy"/>
                <a:sym typeface="RoxboroughCF Heavy"/>
              </a:rPr>
              <a:t>1.</a:t>
            </a:r>
          </a:p>
        </p:txBody>
      </p:sp>
      <p:sp>
        <p:nvSpPr>
          <p:cNvPr name="TextBox 23" id="23"/>
          <p:cNvSpPr txBox="true"/>
          <p:nvPr/>
        </p:nvSpPr>
        <p:spPr>
          <a:xfrm rot="0">
            <a:off x="5850951" y="4284605"/>
            <a:ext cx="815429" cy="1220119"/>
          </a:xfrm>
          <a:prstGeom prst="rect">
            <a:avLst/>
          </a:prstGeom>
        </p:spPr>
        <p:txBody>
          <a:bodyPr anchor="t" rtlCol="false" tIns="0" lIns="0" bIns="0" rIns="0">
            <a:spAutoFit/>
          </a:bodyPr>
          <a:lstStyle/>
          <a:p>
            <a:pPr algn="l">
              <a:lnSpc>
                <a:spcPts val="9924"/>
              </a:lnSpc>
            </a:pPr>
            <a:r>
              <a:rPr lang="en-US" sz="7088" b="true">
                <a:solidFill>
                  <a:srgbClr val="FFFFFF"/>
                </a:solidFill>
                <a:latin typeface="RoxboroughCF Heavy"/>
                <a:ea typeface="RoxboroughCF Heavy"/>
                <a:cs typeface="RoxboroughCF Heavy"/>
                <a:sym typeface="RoxboroughCF Heavy"/>
              </a:rPr>
              <a:t>2.</a:t>
            </a:r>
          </a:p>
        </p:txBody>
      </p:sp>
      <p:sp>
        <p:nvSpPr>
          <p:cNvPr name="TextBox 24" id="24"/>
          <p:cNvSpPr txBox="true"/>
          <p:nvPr/>
        </p:nvSpPr>
        <p:spPr>
          <a:xfrm rot="0">
            <a:off x="9439138" y="4373475"/>
            <a:ext cx="815429" cy="1220119"/>
          </a:xfrm>
          <a:prstGeom prst="rect">
            <a:avLst/>
          </a:prstGeom>
        </p:spPr>
        <p:txBody>
          <a:bodyPr anchor="t" rtlCol="false" tIns="0" lIns="0" bIns="0" rIns="0">
            <a:spAutoFit/>
          </a:bodyPr>
          <a:lstStyle/>
          <a:p>
            <a:pPr algn="l">
              <a:lnSpc>
                <a:spcPts val="9924"/>
              </a:lnSpc>
            </a:pPr>
            <a:r>
              <a:rPr lang="en-US" sz="7088" b="true">
                <a:solidFill>
                  <a:srgbClr val="FFFFFF"/>
                </a:solidFill>
                <a:latin typeface="RoxboroughCF Heavy"/>
                <a:ea typeface="RoxboroughCF Heavy"/>
                <a:cs typeface="RoxboroughCF Heavy"/>
                <a:sym typeface="RoxboroughCF Heavy"/>
              </a:rPr>
              <a:t>3.</a:t>
            </a:r>
          </a:p>
        </p:txBody>
      </p:sp>
      <p:sp>
        <p:nvSpPr>
          <p:cNvPr name="TextBox 25" id="25"/>
          <p:cNvSpPr txBox="true"/>
          <p:nvPr/>
        </p:nvSpPr>
        <p:spPr>
          <a:xfrm rot="0">
            <a:off x="662487" y="6907978"/>
            <a:ext cx="3268206" cy="2956924"/>
          </a:xfrm>
          <a:prstGeom prst="rect">
            <a:avLst/>
          </a:prstGeom>
        </p:spPr>
        <p:txBody>
          <a:bodyPr anchor="t" rtlCol="false" tIns="0" lIns="0" bIns="0" rIns="0">
            <a:spAutoFit/>
          </a:bodyPr>
          <a:lstStyle/>
          <a:p>
            <a:pPr algn="just">
              <a:lnSpc>
                <a:spcPts val="3969"/>
              </a:lnSpc>
            </a:pPr>
            <a:r>
              <a:rPr lang="en-US" sz="2835">
                <a:solidFill>
                  <a:srgbClr val="745E4D"/>
                </a:solidFill>
                <a:latin typeface="RoxboroughCF"/>
                <a:ea typeface="RoxboroughCF"/>
                <a:cs typeface="RoxboroughCF"/>
                <a:sym typeface="RoxboroughCF"/>
              </a:rPr>
              <a:t>Un.e </a:t>
            </a:r>
            <a:r>
              <a:rPr lang="en-US" b="true" sz="2835">
                <a:solidFill>
                  <a:srgbClr val="745E4D"/>
                </a:solidFill>
                <a:latin typeface="RoxboroughCF Bold"/>
                <a:ea typeface="RoxboroughCF Bold"/>
                <a:cs typeface="RoxboroughCF Bold"/>
                <a:sym typeface="RoxboroughCF Bold"/>
              </a:rPr>
              <a:t>directrice ou directeur d’études</a:t>
            </a:r>
            <a:r>
              <a:rPr lang="en-US" sz="2835">
                <a:solidFill>
                  <a:srgbClr val="745E4D"/>
                </a:solidFill>
                <a:latin typeface="RoxboroughCF"/>
                <a:ea typeface="RoxboroughCF"/>
                <a:cs typeface="RoxboroughCF"/>
                <a:sym typeface="RoxboroughCF"/>
              </a:rPr>
              <a:t> vous sera attribué.e sur Escale (lorsque les inscriptions seront terminées).</a:t>
            </a:r>
          </a:p>
        </p:txBody>
      </p:sp>
      <p:sp>
        <p:nvSpPr>
          <p:cNvPr name="TextBox 26" id="26"/>
          <p:cNvSpPr txBox="true"/>
          <p:nvPr/>
        </p:nvSpPr>
        <p:spPr>
          <a:xfrm rot="0">
            <a:off x="4318497" y="6872241"/>
            <a:ext cx="3727483" cy="3116944"/>
          </a:xfrm>
          <a:prstGeom prst="rect">
            <a:avLst/>
          </a:prstGeom>
        </p:spPr>
        <p:txBody>
          <a:bodyPr anchor="t" rtlCol="false" tIns="0" lIns="0" bIns="0" rIns="0">
            <a:spAutoFit/>
          </a:bodyPr>
          <a:lstStyle/>
          <a:p>
            <a:pPr algn="just">
              <a:lnSpc>
                <a:spcPts val="3549"/>
              </a:lnSpc>
            </a:pPr>
            <a:r>
              <a:rPr lang="en-US" b="true" sz="2535">
                <a:solidFill>
                  <a:srgbClr val="BD9479"/>
                </a:solidFill>
                <a:latin typeface="RoxboroughCF Bold"/>
                <a:ea typeface="RoxboroughCF Bold"/>
                <a:cs typeface="RoxboroughCF Bold"/>
                <a:sym typeface="RoxboroughCF Bold"/>
              </a:rPr>
              <a:t>Vous devrez vous connecter sur Escale en début d’année pour y remplir </a:t>
            </a:r>
            <a:r>
              <a:rPr lang="en-US" b="true" sz="2535" u="sng">
                <a:solidFill>
                  <a:srgbClr val="BD9479"/>
                </a:solidFill>
                <a:latin typeface="RoxboroughCF Bold"/>
                <a:ea typeface="RoxboroughCF Bold"/>
                <a:cs typeface="RoxboroughCF Bold"/>
                <a:sym typeface="RoxboroughCF Bold"/>
              </a:rPr>
              <a:t>votre contrat pédagogique</a:t>
            </a:r>
            <a:r>
              <a:rPr lang="en-US" b="true" sz="2535">
                <a:solidFill>
                  <a:srgbClr val="BD9479"/>
                </a:solidFill>
                <a:latin typeface="RoxboroughCF Bold"/>
                <a:ea typeface="RoxboroughCF Bold"/>
                <a:cs typeface="RoxboroughCF Bold"/>
                <a:sym typeface="RoxboroughCF Bold"/>
              </a:rPr>
              <a:t>, en répondant à quelques questions.</a:t>
            </a:r>
          </a:p>
        </p:txBody>
      </p:sp>
      <p:sp>
        <p:nvSpPr>
          <p:cNvPr name="TextBox 27" id="27"/>
          <p:cNvSpPr txBox="true"/>
          <p:nvPr/>
        </p:nvSpPr>
        <p:spPr>
          <a:xfrm rot="0">
            <a:off x="8598430" y="6917503"/>
            <a:ext cx="3013965" cy="3247754"/>
          </a:xfrm>
          <a:prstGeom prst="rect">
            <a:avLst/>
          </a:prstGeom>
        </p:spPr>
        <p:txBody>
          <a:bodyPr anchor="t" rtlCol="false" tIns="0" lIns="0" bIns="0" rIns="0">
            <a:spAutoFit/>
          </a:bodyPr>
          <a:lstStyle/>
          <a:p>
            <a:pPr algn="just">
              <a:lnSpc>
                <a:spcPts val="3689"/>
              </a:lnSpc>
            </a:pPr>
            <a:r>
              <a:rPr lang="en-US" sz="2635">
                <a:solidFill>
                  <a:srgbClr val="B8A08C"/>
                </a:solidFill>
                <a:latin typeface="RoxboroughCF"/>
                <a:ea typeface="RoxboroughCF"/>
                <a:cs typeface="RoxboroughCF"/>
                <a:sym typeface="RoxboroughCF"/>
              </a:rPr>
              <a:t>Vous pourrez également remplir un “point étape” en cours d’année,  </a:t>
            </a:r>
            <a:r>
              <a:rPr lang="en-US" b="true" sz="2635">
                <a:solidFill>
                  <a:srgbClr val="B8A08C"/>
                </a:solidFill>
                <a:latin typeface="RoxboroughCF Bold"/>
                <a:ea typeface="RoxboroughCF Bold"/>
                <a:cs typeface="RoxboroughCF Bold"/>
                <a:sym typeface="RoxboroughCF Bold"/>
              </a:rPr>
              <a:t>mais votre DETU n’en sera jamais informé.e.</a:t>
            </a:r>
          </a:p>
        </p:txBody>
      </p:sp>
      <p:sp>
        <p:nvSpPr>
          <p:cNvPr name="TextBox 28" id="28"/>
          <p:cNvSpPr txBox="true"/>
          <p:nvPr/>
        </p:nvSpPr>
        <p:spPr>
          <a:xfrm rot="0">
            <a:off x="12367591" y="3636031"/>
            <a:ext cx="5215559" cy="1462264"/>
          </a:xfrm>
          <a:prstGeom prst="rect">
            <a:avLst/>
          </a:prstGeom>
        </p:spPr>
        <p:txBody>
          <a:bodyPr anchor="t" rtlCol="false" tIns="0" lIns="0" bIns="0" rIns="0">
            <a:spAutoFit/>
          </a:bodyPr>
          <a:lstStyle/>
          <a:p>
            <a:pPr algn="just">
              <a:lnSpc>
                <a:spcPts val="3927"/>
              </a:lnSpc>
            </a:pPr>
            <a:r>
              <a:rPr lang="en-US" sz="2805">
                <a:solidFill>
                  <a:srgbClr val="745E4D"/>
                </a:solidFill>
                <a:latin typeface="Montserrat"/>
                <a:ea typeface="Montserrat"/>
                <a:cs typeface="Montserrat"/>
                <a:sym typeface="Montserrat"/>
              </a:rPr>
              <a:t>Il s’agit d’une plateforme que vous pourrez retrouver dans votre ENT.</a:t>
            </a:r>
          </a:p>
        </p:txBody>
      </p:sp>
      <p:sp>
        <p:nvSpPr>
          <p:cNvPr name="TextBox 29" id="29"/>
          <p:cNvSpPr txBox="true"/>
          <p:nvPr/>
        </p:nvSpPr>
        <p:spPr>
          <a:xfrm rot="0">
            <a:off x="13390080" y="5743443"/>
            <a:ext cx="4628249" cy="1842371"/>
          </a:xfrm>
          <a:prstGeom prst="rect">
            <a:avLst/>
          </a:prstGeom>
        </p:spPr>
        <p:txBody>
          <a:bodyPr anchor="t" rtlCol="false" tIns="0" lIns="0" bIns="0" rIns="0">
            <a:spAutoFit/>
          </a:bodyPr>
          <a:lstStyle/>
          <a:p>
            <a:pPr algn="just">
              <a:lnSpc>
                <a:spcPts val="2926"/>
              </a:lnSpc>
              <a:spcBef>
                <a:spcPct val="0"/>
              </a:spcBef>
            </a:pPr>
            <a:r>
              <a:rPr lang="en-US" sz="2090">
                <a:solidFill>
                  <a:srgbClr val="000000"/>
                </a:solidFill>
                <a:latin typeface="Montserrat"/>
                <a:ea typeface="Montserrat"/>
                <a:cs typeface="Montserrat"/>
                <a:sym typeface="Montserrat"/>
              </a:rPr>
              <a:t>Même si vous pourrez prendre rendez-vous avec votre DETU via Escale, nous vous recommandons vivement de passer par un mail classique pour cela.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grpSp>
        <p:nvGrpSpPr>
          <p:cNvPr name="Group 2" id="2"/>
          <p:cNvGrpSpPr/>
          <p:nvPr/>
        </p:nvGrpSpPr>
        <p:grpSpPr>
          <a:xfrm rot="-10800000">
            <a:off x="5135772" y="1666694"/>
            <a:ext cx="4534879" cy="453487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10800000">
            <a:off x="-1616759" y="1638247"/>
            <a:ext cx="4534879" cy="453487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Freeform 8" id="8"/>
          <p:cNvSpPr/>
          <p:nvPr/>
        </p:nvSpPr>
        <p:spPr>
          <a:xfrm flipH="false" flipV="false" rot="5400000">
            <a:off x="1777283" y="2814637"/>
            <a:ext cx="4477986" cy="2238993"/>
          </a:xfrm>
          <a:custGeom>
            <a:avLst/>
            <a:gdLst/>
            <a:ahLst/>
            <a:cxnLst/>
            <a:rect r="r" b="b" t="t" l="l"/>
            <a:pathLst>
              <a:path h="2238993" w="4477986">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108370" y="3198243"/>
            <a:ext cx="14799766" cy="1319380"/>
          </a:xfrm>
          <a:prstGeom prst="rect">
            <a:avLst/>
          </a:prstGeom>
        </p:spPr>
        <p:txBody>
          <a:bodyPr anchor="t" rtlCol="false" tIns="0" lIns="0" bIns="0" rIns="0">
            <a:spAutoFit/>
          </a:bodyPr>
          <a:lstStyle/>
          <a:p>
            <a:pPr algn="ctr">
              <a:lnSpc>
                <a:spcPts val="10753"/>
              </a:lnSpc>
            </a:pPr>
            <a:r>
              <a:rPr lang="en-US" b="true" sz="7680">
                <a:solidFill>
                  <a:srgbClr val="F8F7F4"/>
                </a:solidFill>
                <a:latin typeface="RoxboroughCF Heavy"/>
                <a:ea typeface="RoxboroughCF Heavy"/>
                <a:cs typeface="RoxboroughCF Heavy"/>
                <a:sym typeface="RoxboroughCF Heavy"/>
              </a:rPr>
              <a:t>Votre semaine de pré-rentrée...</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33007" y="3242357"/>
            <a:ext cx="3042998" cy="304299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6488684" y="3319717"/>
            <a:ext cx="3042998" cy="304299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4729830" y="2875986"/>
            <a:ext cx="646175" cy="3775739"/>
            <a:chOff x="0" y="0"/>
            <a:chExt cx="170186" cy="994433"/>
          </a:xfrm>
        </p:grpSpPr>
        <p:sp>
          <p:nvSpPr>
            <p:cNvPr name="Freeform 9" id="9"/>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0" id="10"/>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9045090" y="2953346"/>
            <a:ext cx="646175" cy="3775739"/>
            <a:chOff x="0" y="0"/>
            <a:chExt cx="170186" cy="994433"/>
          </a:xfrm>
        </p:grpSpPr>
        <p:sp>
          <p:nvSpPr>
            <p:cNvPr name="Freeform 12" id="12"/>
            <p:cNvSpPr/>
            <p:nvPr/>
          </p:nvSpPr>
          <p:spPr>
            <a:xfrm flipH="false" flipV="false" rot="0">
              <a:off x="0" y="0"/>
              <a:ext cx="170186" cy="994433"/>
            </a:xfrm>
            <a:custGeom>
              <a:avLst/>
              <a:gdLst/>
              <a:ahLst/>
              <a:cxnLst/>
              <a:rect r="r" b="b" t="t" l="l"/>
              <a:pathLst>
                <a:path h="994433" w="170186">
                  <a:moveTo>
                    <a:pt x="0" y="0"/>
                  </a:moveTo>
                  <a:lnTo>
                    <a:pt x="170186" y="0"/>
                  </a:lnTo>
                  <a:lnTo>
                    <a:pt x="170186" y="994433"/>
                  </a:lnTo>
                  <a:lnTo>
                    <a:pt x="0" y="994433"/>
                  </a:lnTo>
                  <a:close/>
                </a:path>
              </a:pathLst>
            </a:custGeom>
            <a:solidFill>
              <a:srgbClr val="FFFFFF"/>
            </a:solidFill>
          </p:spPr>
        </p:sp>
        <p:sp>
          <p:nvSpPr>
            <p:cNvPr name="TextBox 13" id="13"/>
            <p:cNvSpPr txBox="true"/>
            <p:nvPr/>
          </p:nvSpPr>
          <p:spPr>
            <a:xfrm>
              <a:off x="0" y="-38100"/>
              <a:ext cx="170186" cy="1032533"/>
            </a:xfrm>
            <a:prstGeom prst="rect">
              <a:avLst/>
            </a:prstGeom>
          </p:spPr>
          <p:txBody>
            <a:bodyPr anchor="ctr" rtlCol="false" tIns="50800" lIns="50800" bIns="50800" rIns="50800"/>
            <a:lstStyle/>
            <a:p>
              <a:pPr algn="ctr">
                <a:lnSpc>
                  <a:spcPts val="2926"/>
                </a:lnSpc>
              </a:pPr>
            </a:p>
          </p:txBody>
        </p:sp>
      </p:grpSp>
      <p:sp>
        <p:nvSpPr>
          <p:cNvPr name="TextBox 14" id="14"/>
          <p:cNvSpPr txBox="true"/>
          <p:nvPr/>
        </p:nvSpPr>
        <p:spPr>
          <a:xfrm rot="0">
            <a:off x="3101025" y="432613"/>
            <a:ext cx="12534305" cy="1724623"/>
          </a:xfrm>
          <a:prstGeom prst="rect">
            <a:avLst/>
          </a:prstGeom>
        </p:spPr>
        <p:txBody>
          <a:bodyPr anchor="t" rtlCol="false" tIns="0" lIns="0" bIns="0" rIns="0">
            <a:spAutoFit/>
          </a:bodyPr>
          <a:lstStyle/>
          <a:p>
            <a:pPr algn="ctr">
              <a:lnSpc>
                <a:spcPts val="9664"/>
              </a:lnSpc>
            </a:pPr>
            <a:r>
              <a:rPr lang="en-US" b="true" sz="6902">
                <a:solidFill>
                  <a:srgbClr val="745E4D"/>
                </a:solidFill>
                <a:latin typeface="RoxboroughCF Bold"/>
                <a:ea typeface="RoxboroughCF Bold"/>
                <a:cs typeface="RoxboroughCF Bold"/>
                <a:sym typeface="RoxboroughCF Bold"/>
              </a:rPr>
              <a:t>Le tutorat pédagogique</a:t>
            </a:r>
          </a:p>
          <a:p>
            <a:pPr algn="ctr">
              <a:lnSpc>
                <a:spcPts val="3919"/>
              </a:lnSpc>
            </a:pPr>
            <a:r>
              <a:rPr lang="en-US" b="true" sz="2799">
                <a:solidFill>
                  <a:srgbClr val="745E4D"/>
                </a:solidFill>
                <a:latin typeface="RoxboroughCF Bold"/>
                <a:ea typeface="RoxboroughCF Bold"/>
                <a:cs typeface="RoxboroughCF Bold"/>
                <a:sym typeface="RoxboroughCF Bold"/>
              </a:rPr>
              <a:t>Le tutorat sera cette année sous la responsabilité de Mme Juliette BRUNIE.</a:t>
            </a:r>
          </a:p>
        </p:txBody>
      </p:sp>
      <p:sp>
        <p:nvSpPr>
          <p:cNvPr name="TextBox 15" id="15"/>
          <p:cNvSpPr txBox="true"/>
          <p:nvPr/>
        </p:nvSpPr>
        <p:spPr>
          <a:xfrm rot="0">
            <a:off x="3508393" y="3913729"/>
            <a:ext cx="692225" cy="1519278"/>
          </a:xfrm>
          <a:prstGeom prst="rect">
            <a:avLst/>
          </a:prstGeom>
        </p:spPr>
        <p:txBody>
          <a:bodyPr anchor="t" rtlCol="false" tIns="0" lIns="0" bIns="0" rIns="0">
            <a:spAutoFit/>
          </a:bodyPr>
          <a:lstStyle/>
          <a:p>
            <a:pPr algn="l">
              <a:lnSpc>
                <a:spcPts val="12303"/>
              </a:lnSpc>
            </a:pPr>
            <a:r>
              <a:rPr lang="en-US" sz="8788" b="true">
                <a:solidFill>
                  <a:srgbClr val="FFFFFF"/>
                </a:solidFill>
                <a:latin typeface="RoxboroughCF Heavy"/>
                <a:ea typeface="RoxboroughCF Heavy"/>
                <a:cs typeface="RoxboroughCF Heavy"/>
                <a:sym typeface="RoxboroughCF Heavy"/>
              </a:rPr>
              <a:t>1.</a:t>
            </a:r>
          </a:p>
        </p:txBody>
      </p:sp>
      <p:sp>
        <p:nvSpPr>
          <p:cNvPr name="TextBox 16" id="16"/>
          <p:cNvSpPr txBox="true"/>
          <p:nvPr/>
        </p:nvSpPr>
        <p:spPr>
          <a:xfrm rot="0">
            <a:off x="7543035" y="3991089"/>
            <a:ext cx="1005890" cy="1519278"/>
          </a:xfrm>
          <a:prstGeom prst="rect">
            <a:avLst/>
          </a:prstGeom>
        </p:spPr>
        <p:txBody>
          <a:bodyPr anchor="t" rtlCol="false" tIns="0" lIns="0" bIns="0" rIns="0">
            <a:spAutoFit/>
          </a:bodyPr>
          <a:lstStyle/>
          <a:p>
            <a:pPr algn="l">
              <a:lnSpc>
                <a:spcPts val="12303"/>
              </a:lnSpc>
            </a:pPr>
            <a:r>
              <a:rPr lang="en-US" sz="8788" b="true">
                <a:solidFill>
                  <a:srgbClr val="FFFFFF"/>
                </a:solidFill>
                <a:latin typeface="RoxboroughCF Heavy"/>
                <a:ea typeface="RoxboroughCF Heavy"/>
                <a:cs typeface="RoxboroughCF Heavy"/>
                <a:sym typeface="RoxboroughCF Heavy"/>
              </a:rPr>
              <a:t>2.</a:t>
            </a:r>
          </a:p>
        </p:txBody>
      </p:sp>
      <p:sp>
        <p:nvSpPr>
          <p:cNvPr name="TextBox 17" id="17"/>
          <p:cNvSpPr txBox="true"/>
          <p:nvPr/>
        </p:nvSpPr>
        <p:spPr>
          <a:xfrm rot="0">
            <a:off x="2058571" y="6642200"/>
            <a:ext cx="3591869" cy="787427"/>
          </a:xfrm>
          <a:prstGeom prst="rect">
            <a:avLst/>
          </a:prstGeom>
        </p:spPr>
        <p:txBody>
          <a:bodyPr anchor="t" rtlCol="false" tIns="0" lIns="0" bIns="0" rIns="0">
            <a:spAutoFit/>
          </a:bodyPr>
          <a:lstStyle/>
          <a:p>
            <a:pPr algn="ctr">
              <a:lnSpc>
                <a:spcPts val="3171"/>
              </a:lnSpc>
            </a:pPr>
            <a:r>
              <a:rPr lang="en-US" b="true" sz="2496">
                <a:solidFill>
                  <a:srgbClr val="BD9479"/>
                </a:solidFill>
                <a:latin typeface="Montserrat Bold"/>
                <a:ea typeface="Montserrat Bold"/>
                <a:cs typeface="Montserrat Bold"/>
                <a:sym typeface="Montserrat Bold"/>
              </a:rPr>
              <a:t>Tutorat d’accompagnement</a:t>
            </a:r>
          </a:p>
        </p:txBody>
      </p:sp>
      <p:sp>
        <p:nvSpPr>
          <p:cNvPr name="TextBox 18" id="18"/>
          <p:cNvSpPr txBox="true"/>
          <p:nvPr/>
        </p:nvSpPr>
        <p:spPr>
          <a:xfrm rot="0">
            <a:off x="6251887" y="6719560"/>
            <a:ext cx="3588187" cy="787427"/>
          </a:xfrm>
          <a:prstGeom prst="rect">
            <a:avLst/>
          </a:prstGeom>
        </p:spPr>
        <p:txBody>
          <a:bodyPr anchor="t" rtlCol="false" tIns="0" lIns="0" bIns="0" rIns="0">
            <a:spAutoFit/>
          </a:bodyPr>
          <a:lstStyle/>
          <a:p>
            <a:pPr algn="ctr">
              <a:lnSpc>
                <a:spcPts val="3171"/>
              </a:lnSpc>
            </a:pPr>
            <a:r>
              <a:rPr lang="en-US" b="true" sz="2496">
                <a:solidFill>
                  <a:srgbClr val="B8A08C"/>
                </a:solidFill>
                <a:latin typeface="Montserrat Bold"/>
                <a:ea typeface="Montserrat Bold"/>
                <a:cs typeface="Montserrat Bold"/>
                <a:sym typeface="Montserrat Bold"/>
              </a:rPr>
              <a:t>Tutorat d’approfondissement</a:t>
            </a:r>
          </a:p>
        </p:txBody>
      </p:sp>
      <p:sp>
        <p:nvSpPr>
          <p:cNvPr name="TextBox 19" id="19"/>
          <p:cNvSpPr txBox="true"/>
          <p:nvPr/>
        </p:nvSpPr>
        <p:spPr>
          <a:xfrm rot="0">
            <a:off x="2058571" y="7734428"/>
            <a:ext cx="3268782" cy="1709784"/>
          </a:xfrm>
          <a:prstGeom prst="rect">
            <a:avLst/>
          </a:prstGeom>
        </p:spPr>
        <p:txBody>
          <a:bodyPr anchor="t" rtlCol="false" tIns="0" lIns="0" bIns="0" rIns="0">
            <a:spAutoFit/>
          </a:bodyPr>
          <a:lstStyle/>
          <a:p>
            <a:pPr algn="just">
              <a:lnSpc>
                <a:spcPts val="3409"/>
              </a:lnSpc>
            </a:pPr>
            <a:r>
              <a:rPr lang="en-US" sz="2435">
                <a:solidFill>
                  <a:srgbClr val="BD9479"/>
                </a:solidFill>
                <a:latin typeface="RoxboroughCF"/>
                <a:ea typeface="RoxboroughCF"/>
                <a:cs typeface="RoxboroughCF"/>
                <a:sym typeface="RoxboroughCF"/>
              </a:rPr>
              <a:t>Du 22 septembre au 25 octobre (en groupes de TD) : 1h par semaine (obligatoire) </a:t>
            </a:r>
          </a:p>
        </p:txBody>
      </p:sp>
      <p:sp>
        <p:nvSpPr>
          <p:cNvPr name="TextBox 20" id="20"/>
          <p:cNvSpPr txBox="true"/>
          <p:nvPr/>
        </p:nvSpPr>
        <p:spPr>
          <a:xfrm rot="0">
            <a:off x="6198191" y="7948815"/>
            <a:ext cx="3623984" cy="1281009"/>
          </a:xfrm>
          <a:prstGeom prst="rect">
            <a:avLst/>
          </a:prstGeom>
        </p:spPr>
        <p:txBody>
          <a:bodyPr anchor="t" rtlCol="false" tIns="0" lIns="0" bIns="0" rIns="0">
            <a:spAutoFit/>
          </a:bodyPr>
          <a:lstStyle/>
          <a:p>
            <a:pPr algn="just">
              <a:lnSpc>
                <a:spcPts val="3418"/>
              </a:lnSpc>
            </a:pPr>
            <a:r>
              <a:rPr lang="en-US" sz="2441">
                <a:solidFill>
                  <a:srgbClr val="B8A08C"/>
                </a:solidFill>
                <a:latin typeface="RoxboroughCF"/>
                <a:ea typeface="RoxboroughCF"/>
                <a:cs typeface="RoxboroughCF"/>
                <a:sym typeface="RoxboroughCF"/>
              </a:rPr>
              <a:t>Du 3 novembre au 29 novembre (en groupes de travaux dirigés)</a:t>
            </a:r>
          </a:p>
        </p:txBody>
      </p:sp>
      <p:sp>
        <p:nvSpPr>
          <p:cNvPr name="TextBox 21" id="21"/>
          <p:cNvSpPr txBox="true"/>
          <p:nvPr/>
        </p:nvSpPr>
        <p:spPr>
          <a:xfrm rot="0">
            <a:off x="10716373" y="2604911"/>
            <a:ext cx="6744483" cy="7682089"/>
          </a:xfrm>
          <a:prstGeom prst="rect">
            <a:avLst/>
          </a:prstGeom>
        </p:spPr>
        <p:txBody>
          <a:bodyPr anchor="t" rtlCol="false" tIns="0" lIns="0" bIns="0" rIns="0">
            <a:spAutoFit/>
          </a:bodyPr>
          <a:lstStyle/>
          <a:p>
            <a:pPr algn="ctr">
              <a:lnSpc>
                <a:spcPts val="3927"/>
              </a:lnSpc>
            </a:pPr>
            <a:r>
              <a:rPr lang="en-US" sz="2805" b="true">
                <a:solidFill>
                  <a:srgbClr val="745E4D"/>
                </a:solidFill>
                <a:latin typeface="Montserrat Bold"/>
                <a:ea typeface="Montserrat Bold"/>
                <a:cs typeface="Montserrat Bold"/>
                <a:sym typeface="Montserrat Bold"/>
              </a:rPr>
              <a:t>Qui sont les tutrices et tuteurs ?</a:t>
            </a:r>
          </a:p>
          <a:p>
            <a:pPr algn="just">
              <a:lnSpc>
                <a:spcPts val="3927"/>
              </a:lnSpc>
            </a:pPr>
          </a:p>
          <a:p>
            <a:pPr algn="just">
              <a:lnSpc>
                <a:spcPts val="3367"/>
              </a:lnSpc>
            </a:pPr>
            <a:r>
              <a:rPr lang="en-US" sz="2405">
                <a:solidFill>
                  <a:srgbClr val="745E4D"/>
                </a:solidFill>
                <a:latin typeface="Montserrat"/>
                <a:ea typeface="Montserrat"/>
                <a:cs typeface="Montserrat"/>
                <a:sym typeface="Montserrat"/>
              </a:rPr>
              <a:t>Ce sont </a:t>
            </a:r>
            <a:r>
              <a:rPr lang="en-US" sz="2405" b="true">
                <a:solidFill>
                  <a:srgbClr val="745E4D"/>
                </a:solidFill>
                <a:latin typeface="Montserrat Bold"/>
                <a:ea typeface="Montserrat Bold"/>
                <a:cs typeface="Montserrat Bold"/>
                <a:sym typeface="Montserrat Bold"/>
              </a:rPr>
              <a:t>d’anciens étudiants de L1</a:t>
            </a:r>
            <a:r>
              <a:rPr lang="en-US" sz="2405">
                <a:solidFill>
                  <a:srgbClr val="745E4D"/>
                </a:solidFill>
                <a:latin typeface="Montserrat"/>
                <a:ea typeface="Montserrat"/>
                <a:cs typeface="Montserrat"/>
                <a:sym typeface="Montserrat"/>
              </a:rPr>
              <a:t> qui viennent de passer en L2 ou qui entrent en L3. Ils savent mieux que quiconque les problèmes pratiques que rencontrent les nouveaux arrivants… </a:t>
            </a:r>
            <a:r>
              <a:rPr lang="en-US" sz="2405" b="true">
                <a:solidFill>
                  <a:srgbClr val="745E4D"/>
                </a:solidFill>
                <a:latin typeface="Montserrat Bold"/>
                <a:ea typeface="Montserrat Bold"/>
                <a:cs typeface="Montserrat Bold"/>
                <a:sym typeface="Montserrat Bold"/>
              </a:rPr>
              <a:t>La mission des tuteurs est donc de vous accompagner au mieux tout au long du premier semestre :</a:t>
            </a:r>
            <a:r>
              <a:rPr lang="en-US" sz="2405">
                <a:solidFill>
                  <a:srgbClr val="745E4D"/>
                </a:solidFill>
                <a:latin typeface="Montserrat"/>
                <a:ea typeface="Montserrat"/>
                <a:cs typeface="Montserrat"/>
                <a:sym typeface="Montserrat"/>
              </a:rPr>
              <a:t> </a:t>
            </a:r>
          </a:p>
          <a:p>
            <a:pPr algn="just">
              <a:lnSpc>
                <a:spcPts val="3227"/>
              </a:lnSpc>
            </a:pPr>
            <a:r>
              <a:rPr lang="en-US" sz="2305" i="true">
                <a:solidFill>
                  <a:srgbClr val="745E4D"/>
                </a:solidFill>
                <a:latin typeface="Montserrat Italics"/>
                <a:ea typeface="Montserrat Italics"/>
                <a:cs typeface="Montserrat Italics"/>
                <a:sym typeface="Montserrat Italics"/>
              </a:rPr>
              <a:t>•En vous présentant la faculté et son fonctionnement</a:t>
            </a:r>
          </a:p>
          <a:p>
            <a:pPr algn="just">
              <a:lnSpc>
                <a:spcPts val="3227"/>
              </a:lnSpc>
            </a:pPr>
            <a:r>
              <a:rPr lang="en-US" sz="2305" i="true">
                <a:solidFill>
                  <a:srgbClr val="745E4D"/>
                </a:solidFill>
                <a:latin typeface="Montserrat Italics"/>
                <a:ea typeface="Montserrat Italics"/>
                <a:cs typeface="Montserrat Italics"/>
                <a:sym typeface="Montserrat Italics"/>
              </a:rPr>
              <a:t>•En vous donnant des conseils pratiques pour réussir la 1ère année de droit</a:t>
            </a:r>
          </a:p>
          <a:p>
            <a:pPr algn="just">
              <a:lnSpc>
                <a:spcPts val="3227"/>
              </a:lnSpc>
            </a:pPr>
            <a:r>
              <a:rPr lang="en-US" sz="2305" i="true">
                <a:solidFill>
                  <a:srgbClr val="745E4D"/>
                </a:solidFill>
                <a:latin typeface="Montserrat Italics"/>
                <a:ea typeface="Montserrat Italics"/>
                <a:cs typeface="Montserrat Italics"/>
                <a:sym typeface="Montserrat Italics"/>
              </a:rPr>
              <a:t>•En se positionnant comme un interlocuteur accessible, qui a vécu la même situation il y a peu</a:t>
            </a:r>
          </a:p>
          <a:p>
            <a:pPr algn="l">
              <a:lnSpc>
                <a:spcPts val="3927"/>
              </a:lnSpc>
            </a:pPr>
            <a:r>
              <a:rPr lang="en-US" sz="2805">
                <a:solidFill>
                  <a:srgbClr val="745E4D"/>
                </a:solidFill>
                <a:latin typeface="Montserrat"/>
                <a:ea typeface="Montserrat"/>
                <a:cs typeface="Montserrat"/>
                <a:sym typeface="Montserrat"/>
              </a:rPr>
              <a:t>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grpSp>
        <p:nvGrpSpPr>
          <p:cNvPr name="Group 2" id="2"/>
          <p:cNvGrpSpPr/>
          <p:nvPr/>
        </p:nvGrpSpPr>
        <p:grpSpPr>
          <a:xfrm rot="-10800000">
            <a:off x="5135772" y="1666694"/>
            <a:ext cx="4534879" cy="453487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10800000">
            <a:off x="-1616759" y="1638247"/>
            <a:ext cx="4534879" cy="453487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Freeform 8" id="8"/>
          <p:cNvSpPr/>
          <p:nvPr/>
        </p:nvSpPr>
        <p:spPr>
          <a:xfrm flipH="false" flipV="false" rot="5400000">
            <a:off x="1777283" y="2814637"/>
            <a:ext cx="4477986" cy="2238993"/>
          </a:xfrm>
          <a:custGeom>
            <a:avLst/>
            <a:gdLst/>
            <a:ahLst/>
            <a:cxnLst/>
            <a:rect r="r" b="b" t="t" l="l"/>
            <a:pathLst>
              <a:path h="2238993" w="4477986">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468353" y="4407610"/>
            <a:ext cx="14161443" cy="1319380"/>
          </a:xfrm>
          <a:prstGeom prst="rect">
            <a:avLst/>
          </a:prstGeom>
        </p:spPr>
        <p:txBody>
          <a:bodyPr anchor="t" rtlCol="false" tIns="0" lIns="0" bIns="0" rIns="0">
            <a:spAutoFit/>
          </a:bodyPr>
          <a:lstStyle/>
          <a:p>
            <a:pPr algn="ctr">
              <a:lnSpc>
                <a:spcPts val="10753"/>
              </a:lnSpc>
            </a:pPr>
            <a:r>
              <a:rPr lang="en-US" b="true" sz="7680">
                <a:solidFill>
                  <a:srgbClr val="F8F7F4"/>
                </a:solidFill>
                <a:latin typeface="RoxboroughCF Heavy"/>
                <a:ea typeface="RoxboroughCF Heavy"/>
                <a:cs typeface="RoxboroughCF Heavy"/>
                <a:sym typeface="RoxboroughCF Heavy"/>
              </a:rPr>
              <a:t>La déontologie de l’étudiant...</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DDC9BD"/>
        </a:solidFill>
      </p:bgPr>
    </p:bg>
    <p:spTree>
      <p:nvGrpSpPr>
        <p:cNvPr id="1" name=""/>
        <p:cNvGrpSpPr/>
        <p:nvPr/>
      </p:nvGrpSpPr>
      <p:grpSpPr>
        <a:xfrm>
          <a:off x="0" y="0"/>
          <a:ext cx="0" cy="0"/>
          <a:chOff x="0" y="0"/>
          <a:chExt cx="0" cy="0"/>
        </a:xfrm>
      </p:grpSpPr>
      <p:sp>
        <p:nvSpPr>
          <p:cNvPr name="Freeform 2" id="2"/>
          <p:cNvSpPr/>
          <p:nvPr/>
        </p:nvSpPr>
        <p:spPr>
          <a:xfrm flipH="false" flipV="false" rot="0">
            <a:off x="559254" y="2373047"/>
            <a:ext cx="1691475" cy="1659560"/>
          </a:xfrm>
          <a:custGeom>
            <a:avLst/>
            <a:gdLst/>
            <a:ahLst/>
            <a:cxnLst/>
            <a:rect r="r" b="b" t="t" l="l"/>
            <a:pathLst>
              <a:path h="1659560" w="1691475">
                <a:moveTo>
                  <a:pt x="0" y="0"/>
                </a:moveTo>
                <a:lnTo>
                  <a:pt x="1691474" y="0"/>
                </a:lnTo>
                <a:lnTo>
                  <a:pt x="1691474" y="1659560"/>
                </a:lnTo>
                <a:lnTo>
                  <a:pt x="0" y="1659560"/>
                </a:lnTo>
                <a:lnTo>
                  <a:pt x="0" y="0"/>
                </a:lnTo>
                <a:close/>
              </a:path>
            </a:pathLst>
          </a:custGeom>
          <a:blipFill>
            <a:blip r:embed="rId2"/>
            <a:stretch>
              <a:fillRect l="0" t="0" r="0" b="0"/>
            </a:stretch>
          </a:blipFill>
        </p:spPr>
      </p:sp>
      <p:sp>
        <p:nvSpPr>
          <p:cNvPr name="Freeform 3" id="3"/>
          <p:cNvSpPr/>
          <p:nvPr/>
        </p:nvSpPr>
        <p:spPr>
          <a:xfrm flipH="false" flipV="false" rot="0">
            <a:off x="4609288" y="2373047"/>
            <a:ext cx="1680837" cy="1659560"/>
          </a:xfrm>
          <a:custGeom>
            <a:avLst/>
            <a:gdLst/>
            <a:ahLst/>
            <a:cxnLst/>
            <a:rect r="r" b="b" t="t" l="l"/>
            <a:pathLst>
              <a:path h="1659560" w="1680837">
                <a:moveTo>
                  <a:pt x="0" y="0"/>
                </a:moveTo>
                <a:lnTo>
                  <a:pt x="1680837" y="0"/>
                </a:lnTo>
                <a:lnTo>
                  <a:pt x="1680837" y="1659560"/>
                </a:lnTo>
                <a:lnTo>
                  <a:pt x="0" y="1659560"/>
                </a:lnTo>
                <a:lnTo>
                  <a:pt x="0" y="0"/>
                </a:lnTo>
                <a:close/>
              </a:path>
            </a:pathLst>
          </a:custGeom>
          <a:blipFill>
            <a:blip r:embed="rId3"/>
            <a:stretch>
              <a:fillRect l="0" t="0" r="0" b="0"/>
            </a:stretch>
          </a:blipFill>
        </p:spPr>
      </p:sp>
      <p:sp>
        <p:nvSpPr>
          <p:cNvPr name="Freeform 4" id="4"/>
          <p:cNvSpPr/>
          <p:nvPr/>
        </p:nvSpPr>
        <p:spPr>
          <a:xfrm flipH="false" flipV="false" rot="0">
            <a:off x="6652075" y="2373047"/>
            <a:ext cx="1686327" cy="1659560"/>
          </a:xfrm>
          <a:custGeom>
            <a:avLst/>
            <a:gdLst/>
            <a:ahLst/>
            <a:cxnLst/>
            <a:rect r="r" b="b" t="t" l="l"/>
            <a:pathLst>
              <a:path h="1659560" w="1686327">
                <a:moveTo>
                  <a:pt x="0" y="0"/>
                </a:moveTo>
                <a:lnTo>
                  <a:pt x="1686327" y="0"/>
                </a:lnTo>
                <a:lnTo>
                  <a:pt x="1686327" y="1659560"/>
                </a:lnTo>
                <a:lnTo>
                  <a:pt x="0" y="1659560"/>
                </a:lnTo>
                <a:lnTo>
                  <a:pt x="0" y="0"/>
                </a:lnTo>
                <a:close/>
              </a:path>
            </a:pathLst>
          </a:custGeom>
          <a:blipFill>
            <a:blip r:embed="rId4"/>
            <a:stretch>
              <a:fillRect l="0" t="0" r="0" b="0"/>
            </a:stretch>
          </a:blipFill>
        </p:spPr>
      </p:sp>
      <p:sp>
        <p:nvSpPr>
          <p:cNvPr name="Freeform 5" id="5"/>
          <p:cNvSpPr/>
          <p:nvPr/>
        </p:nvSpPr>
        <p:spPr>
          <a:xfrm flipH="false" flipV="false" rot="0">
            <a:off x="2609331" y="2373047"/>
            <a:ext cx="1638007" cy="1659560"/>
          </a:xfrm>
          <a:custGeom>
            <a:avLst/>
            <a:gdLst/>
            <a:ahLst/>
            <a:cxnLst/>
            <a:rect r="r" b="b" t="t" l="l"/>
            <a:pathLst>
              <a:path h="1659560" w="1638007">
                <a:moveTo>
                  <a:pt x="0" y="0"/>
                </a:moveTo>
                <a:lnTo>
                  <a:pt x="1638007" y="0"/>
                </a:lnTo>
                <a:lnTo>
                  <a:pt x="1638007" y="1659560"/>
                </a:lnTo>
                <a:lnTo>
                  <a:pt x="0" y="1659560"/>
                </a:lnTo>
                <a:lnTo>
                  <a:pt x="0" y="0"/>
                </a:lnTo>
                <a:close/>
              </a:path>
            </a:pathLst>
          </a:custGeom>
          <a:blipFill>
            <a:blip r:embed="rId5"/>
            <a:stretch>
              <a:fillRect l="0" t="0" r="0" b="0"/>
            </a:stretch>
          </a:blipFill>
        </p:spPr>
      </p:sp>
      <p:sp>
        <p:nvSpPr>
          <p:cNvPr name="Freeform 6" id="6"/>
          <p:cNvSpPr/>
          <p:nvPr/>
        </p:nvSpPr>
        <p:spPr>
          <a:xfrm flipH="false" flipV="false" rot="0">
            <a:off x="8700352" y="2373047"/>
            <a:ext cx="1788185" cy="1659560"/>
          </a:xfrm>
          <a:custGeom>
            <a:avLst/>
            <a:gdLst/>
            <a:ahLst/>
            <a:cxnLst/>
            <a:rect r="r" b="b" t="t" l="l"/>
            <a:pathLst>
              <a:path h="1659560" w="1788185">
                <a:moveTo>
                  <a:pt x="0" y="0"/>
                </a:moveTo>
                <a:lnTo>
                  <a:pt x="1788185" y="0"/>
                </a:lnTo>
                <a:lnTo>
                  <a:pt x="1788185" y="1659560"/>
                </a:lnTo>
                <a:lnTo>
                  <a:pt x="0" y="1659560"/>
                </a:lnTo>
                <a:lnTo>
                  <a:pt x="0" y="0"/>
                </a:lnTo>
                <a:close/>
              </a:path>
            </a:pathLst>
          </a:custGeom>
          <a:blipFill>
            <a:blip r:embed="rId6"/>
            <a:stretch>
              <a:fillRect l="-19058" t="0" r="-20151" b="0"/>
            </a:stretch>
          </a:blipFill>
        </p:spPr>
      </p:sp>
      <p:sp>
        <p:nvSpPr>
          <p:cNvPr name="Freeform 7" id="7"/>
          <p:cNvSpPr/>
          <p:nvPr/>
        </p:nvSpPr>
        <p:spPr>
          <a:xfrm flipH="false" flipV="false" rot="0">
            <a:off x="15315429" y="2363942"/>
            <a:ext cx="1668665" cy="1668665"/>
          </a:xfrm>
          <a:custGeom>
            <a:avLst/>
            <a:gdLst/>
            <a:ahLst/>
            <a:cxnLst/>
            <a:rect r="r" b="b" t="t" l="l"/>
            <a:pathLst>
              <a:path h="1668665" w="1668665">
                <a:moveTo>
                  <a:pt x="0" y="0"/>
                </a:moveTo>
                <a:lnTo>
                  <a:pt x="1668666" y="0"/>
                </a:lnTo>
                <a:lnTo>
                  <a:pt x="1668666" y="1668665"/>
                </a:lnTo>
                <a:lnTo>
                  <a:pt x="0" y="1668665"/>
                </a:lnTo>
                <a:lnTo>
                  <a:pt x="0" y="0"/>
                </a:lnTo>
                <a:close/>
              </a:path>
            </a:pathLst>
          </a:custGeom>
          <a:blipFill>
            <a:blip r:embed="rId7"/>
            <a:stretch>
              <a:fillRect l="0" t="0" r="0" b="0"/>
            </a:stretch>
          </a:blipFill>
        </p:spPr>
      </p:sp>
      <p:sp>
        <p:nvSpPr>
          <p:cNvPr name="Freeform 8" id="8"/>
          <p:cNvSpPr/>
          <p:nvPr/>
        </p:nvSpPr>
        <p:spPr>
          <a:xfrm flipH="false" flipV="false" rot="0">
            <a:off x="10850487" y="2373047"/>
            <a:ext cx="2081482" cy="1659560"/>
          </a:xfrm>
          <a:custGeom>
            <a:avLst/>
            <a:gdLst/>
            <a:ahLst/>
            <a:cxnLst/>
            <a:rect r="r" b="b" t="t" l="l"/>
            <a:pathLst>
              <a:path h="1659560" w="2081482">
                <a:moveTo>
                  <a:pt x="0" y="0"/>
                </a:moveTo>
                <a:lnTo>
                  <a:pt x="2081482" y="0"/>
                </a:lnTo>
                <a:lnTo>
                  <a:pt x="2081482" y="1659560"/>
                </a:lnTo>
                <a:lnTo>
                  <a:pt x="0" y="1659560"/>
                </a:lnTo>
                <a:lnTo>
                  <a:pt x="0" y="0"/>
                </a:lnTo>
                <a:close/>
              </a:path>
            </a:pathLst>
          </a:custGeom>
          <a:blipFill>
            <a:blip r:embed="rId8"/>
            <a:stretch>
              <a:fillRect l="0" t="0" r="0" b="0"/>
            </a:stretch>
          </a:blipFill>
        </p:spPr>
      </p:sp>
      <p:sp>
        <p:nvSpPr>
          <p:cNvPr name="Freeform 9" id="9"/>
          <p:cNvSpPr/>
          <p:nvPr/>
        </p:nvSpPr>
        <p:spPr>
          <a:xfrm flipH="false" flipV="false" rot="0">
            <a:off x="13293919" y="2373047"/>
            <a:ext cx="1659560" cy="1659560"/>
          </a:xfrm>
          <a:custGeom>
            <a:avLst/>
            <a:gdLst/>
            <a:ahLst/>
            <a:cxnLst/>
            <a:rect r="r" b="b" t="t" l="l"/>
            <a:pathLst>
              <a:path h="1659560" w="1659560">
                <a:moveTo>
                  <a:pt x="0" y="0"/>
                </a:moveTo>
                <a:lnTo>
                  <a:pt x="1659560" y="0"/>
                </a:lnTo>
                <a:lnTo>
                  <a:pt x="1659560" y="1659560"/>
                </a:lnTo>
                <a:lnTo>
                  <a:pt x="0" y="1659560"/>
                </a:lnTo>
                <a:lnTo>
                  <a:pt x="0" y="0"/>
                </a:lnTo>
                <a:close/>
              </a:path>
            </a:pathLst>
          </a:custGeom>
          <a:blipFill>
            <a:blip r:embed="rId9"/>
            <a:stretch>
              <a:fillRect l="0" t="0" r="0" b="0"/>
            </a:stretch>
          </a:blipFill>
        </p:spPr>
      </p:sp>
      <p:sp>
        <p:nvSpPr>
          <p:cNvPr name="Freeform 10" id="10"/>
          <p:cNvSpPr/>
          <p:nvPr/>
        </p:nvSpPr>
        <p:spPr>
          <a:xfrm flipH="false" flipV="false" rot="0">
            <a:off x="559254" y="6147725"/>
            <a:ext cx="2307260" cy="2114027"/>
          </a:xfrm>
          <a:custGeom>
            <a:avLst/>
            <a:gdLst/>
            <a:ahLst/>
            <a:cxnLst/>
            <a:rect r="r" b="b" t="t" l="l"/>
            <a:pathLst>
              <a:path h="2114027" w="2307260">
                <a:moveTo>
                  <a:pt x="0" y="0"/>
                </a:moveTo>
                <a:lnTo>
                  <a:pt x="2307260" y="0"/>
                </a:lnTo>
                <a:lnTo>
                  <a:pt x="2307260" y="2114027"/>
                </a:lnTo>
                <a:lnTo>
                  <a:pt x="0" y="21140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3156049" y="802839"/>
            <a:ext cx="11975902" cy="613647"/>
          </a:xfrm>
          <a:prstGeom prst="rect">
            <a:avLst/>
          </a:prstGeom>
        </p:spPr>
        <p:txBody>
          <a:bodyPr anchor="t" rtlCol="false" tIns="0" lIns="0" bIns="0" rIns="0">
            <a:spAutoFit/>
          </a:bodyPr>
          <a:lstStyle/>
          <a:p>
            <a:pPr algn="ctr">
              <a:lnSpc>
                <a:spcPts val="5026"/>
              </a:lnSpc>
              <a:spcBef>
                <a:spcPct val="0"/>
              </a:spcBef>
            </a:pPr>
            <a:r>
              <a:rPr lang="en-US" b="true" sz="3590">
                <a:solidFill>
                  <a:srgbClr val="745E4D"/>
                </a:solidFill>
                <a:latin typeface="Montserrat Bold"/>
                <a:ea typeface="Montserrat Bold"/>
                <a:cs typeface="Montserrat Bold"/>
                <a:sym typeface="Montserrat Bold"/>
              </a:rPr>
              <a:t>1-Une utilisation responsable des réseaux sociaux </a:t>
            </a:r>
          </a:p>
        </p:txBody>
      </p:sp>
      <p:sp>
        <p:nvSpPr>
          <p:cNvPr name="TextBox 12" id="12"/>
          <p:cNvSpPr txBox="true"/>
          <p:nvPr/>
        </p:nvSpPr>
        <p:spPr>
          <a:xfrm rot="0">
            <a:off x="3428334" y="5927289"/>
            <a:ext cx="13424700" cy="2983467"/>
          </a:xfrm>
          <a:prstGeom prst="rect">
            <a:avLst/>
          </a:prstGeom>
        </p:spPr>
        <p:txBody>
          <a:bodyPr anchor="t" rtlCol="false" tIns="0" lIns="0" bIns="0" rIns="0">
            <a:spAutoFit/>
          </a:bodyPr>
          <a:lstStyle/>
          <a:p>
            <a:pPr algn="ctr">
              <a:lnSpc>
                <a:spcPts val="4186"/>
              </a:lnSpc>
            </a:pPr>
            <a:r>
              <a:rPr lang="en-US" sz="2990">
                <a:solidFill>
                  <a:srgbClr val="745E4D"/>
                </a:solidFill>
                <a:latin typeface="Montserrat"/>
                <a:ea typeface="Montserrat"/>
                <a:cs typeface="Montserrat"/>
                <a:sym typeface="Montserrat"/>
              </a:rPr>
              <a:t>Les propos injurieux, diffamatoires ou portant atteinte au droit au respect de la vie privée ou à la dignité des personnes intéressées sur tout réseau social sont passibles de </a:t>
            </a:r>
            <a:r>
              <a:rPr lang="en-US" sz="2990" b="true">
                <a:solidFill>
                  <a:srgbClr val="745E4D"/>
                </a:solidFill>
                <a:latin typeface="Montserrat Bold"/>
                <a:ea typeface="Montserrat Bold"/>
                <a:cs typeface="Montserrat Bold"/>
                <a:sym typeface="Montserrat Bold"/>
              </a:rPr>
              <a:t>poursuites pénales</a:t>
            </a:r>
            <a:r>
              <a:rPr lang="en-US" sz="2990">
                <a:solidFill>
                  <a:srgbClr val="745E4D"/>
                </a:solidFill>
                <a:latin typeface="Montserrat"/>
                <a:ea typeface="Montserrat"/>
                <a:cs typeface="Montserrat"/>
                <a:sym typeface="Montserrat"/>
              </a:rPr>
              <a:t>.</a:t>
            </a:r>
          </a:p>
          <a:p>
            <a:pPr algn="ctr">
              <a:lnSpc>
                <a:spcPts val="4186"/>
              </a:lnSpc>
            </a:pPr>
            <a:r>
              <a:rPr lang="en-US" sz="2990">
                <a:solidFill>
                  <a:srgbClr val="745E4D"/>
                </a:solidFill>
                <a:latin typeface="Montserrat"/>
                <a:ea typeface="Montserrat"/>
                <a:cs typeface="Montserrat"/>
                <a:sym typeface="Montserrat"/>
              </a:rPr>
              <a:t>Ils peuvent le cas échéant faire l’objet d’une </a:t>
            </a:r>
            <a:r>
              <a:rPr lang="en-US" sz="2990" b="true">
                <a:solidFill>
                  <a:srgbClr val="745E4D"/>
                </a:solidFill>
                <a:latin typeface="Montserrat Bold"/>
                <a:ea typeface="Montserrat Bold"/>
                <a:cs typeface="Montserrat Bold"/>
                <a:sym typeface="Montserrat Bold"/>
              </a:rPr>
              <a:t>procédure disciplinaire</a:t>
            </a:r>
            <a:r>
              <a:rPr lang="en-US" sz="2990">
                <a:solidFill>
                  <a:srgbClr val="745E4D"/>
                </a:solidFill>
                <a:latin typeface="Montserrat"/>
                <a:ea typeface="Montserrat"/>
                <a:cs typeface="Montserrat"/>
                <a:sym typeface="Montserrat"/>
              </a:rPr>
              <a:t> de la part des instances compétentes de l’Université. </a:t>
            </a:r>
          </a:p>
          <a:p>
            <a:pPr algn="ctr">
              <a:lnSpc>
                <a:spcPts val="2926"/>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DDC9BD"/>
        </a:solidFill>
      </p:bgPr>
    </p:bg>
    <p:spTree>
      <p:nvGrpSpPr>
        <p:cNvPr id="1" name=""/>
        <p:cNvGrpSpPr/>
        <p:nvPr/>
      </p:nvGrpSpPr>
      <p:grpSpPr>
        <a:xfrm>
          <a:off x="0" y="0"/>
          <a:ext cx="0" cy="0"/>
          <a:chOff x="0" y="0"/>
          <a:chExt cx="0" cy="0"/>
        </a:xfrm>
      </p:grpSpPr>
      <p:sp>
        <p:nvSpPr>
          <p:cNvPr name="TextBox 2" id="2"/>
          <p:cNvSpPr txBox="true"/>
          <p:nvPr/>
        </p:nvSpPr>
        <p:spPr>
          <a:xfrm rot="0">
            <a:off x="6358235" y="802839"/>
            <a:ext cx="5571530" cy="613647"/>
          </a:xfrm>
          <a:prstGeom prst="rect">
            <a:avLst/>
          </a:prstGeom>
        </p:spPr>
        <p:txBody>
          <a:bodyPr anchor="t" rtlCol="false" tIns="0" lIns="0" bIns="0" rIns="0">
            <a:spAutoFit/>
          </a:bodyPr>
          <a:lstStyle/>
          <a:p>
            <a:pPr algn="ctr">
              <a:lnSpc>
                <a:spcPts val="5026"/>
              </a:lnSpc>
              <a:spcBef>
                <a:spcPct val="0"/>
              </a:spcBef>
            </a:pPr>
            <a:r>
              <a:rPr lang="en-US" b="true" sz="3590">
                <a:solidFill>
                  <a:srgbClr val="745E4D"/>
                </a:solidFill>
                <a:latin typeface="Montserrat Bold"/>
                <a:ea typeface="Montserrat Bold"/>
                <a:cs typeface="Montserrat Bold"/>
                <a:sym typeface="Montserrat Bold"/>
              </a:rPr>
              <a:t>2-Le respect des autres</a:t>
            </a:r>
          </a:p>
        </p:txBody>
      </p:sp>
      <p:sp>
        <p:nvSpPr>
          <p:cNvPr name="TextBox 3" id="3"/>
          <p:cNvSpPr txBox="true"/>
          <p:nvPr/>
        </p:nvSpPr>
        <p:spPr>
          <a:xfrm rot="0">
            <a:off x="1028700" y="2090075"/>
            <a:ext cx="16230600" cy="8746092"/>
          </a:xfrm>
          <a:prstGeom prst="rect">
            <a:avLst/>
          </a:prstGeom>
        </p:spPr>
        <p:txBody>
          <a:bodyPr anchor="t" rtlCol="false" tIns="0" lIns="0" bIns="0" rIns="0">
            <a:spAutoFit/>
          </a:bodyPr>
          <a:lstStyle/>
          <a:p>
            <a:pPr algn="just">
              <a:lnSpc>
                <a:spcPts val="4186"/>
              </a:lnSpc>
            </a:pPr>
            <a:r>
              <a:rPr lang="en-US" sz="2990">
                <a:solidFill>
                  <a:srgbClr val="745E4D"/>
                </a:solidFill>
                <a:latin typeface="Montserrat"/>
                <a:ea typeface="Montserrat"/>
                <a:cs typeface="Montserrat"/>
                <a:sym typeface="Montserrat"/>
              </a:rPr>
              <a:t>L’université a formalisé pour les étudiants une procédure interne facilement accessible lorsqu’il y a suspicion de harcèlement :</a:t>
            </a:r>
          </a:p>
          <a:p>
            <a:pPr algn="ctr">
              <a:lnSpc>
                <a:spcPts val="4186"/>
              </a:lnSpc>
            </a:pPr>
            <a:r>
              <a:rPr lang="en-US" b="true" sz="2990" u="sng">
                <a:solidFill>
                  <a:srgbClr val="745E4D"/>
                </a:solidFill>
                <a:latin typeface="Montserrat Bold"/>
                <a:ea typeface="Montserrat Bold"/>
                <a:cs typeface="Montserrat Bold"/>
                <a:sym typeface="Montserrat Bold"/>
                <a:hlinkClick r:id="rId2" tooltip="http://www.univ-tours.fr/l-universite/nos-valeurs/harcelement/"/>
              </a:rPr>
              <a:t>www.univ-tours.fr/l-universite/nos-valeurs/harcelement/</a:t>
            </a:r>
          </a:p>
          <a:p>
            <a:pPr algn="just">
              <a:lnSpc>
                <a:spcPts val="4186"/>
              </a:lnSpc>
            </a:pPr>
          </a:p>
          <a:p>
            <a:pPr algn="just">
              <a:lnSpc>
                <a:spcPts val="4186"/>
              </a:lnSpc>
            </a:pPr>
            <a:r>
              <a:rPr lang="en-US" sz="2990">
                <a:solidFill>
                  <a:srgbClr val="745E4D"/>
                </a:solidFill>
                <a:latin typeface="Montserrat"/>
                <a:ea typeface="Montserrat"/>
                <a:cs typeface="Montserrat"/>
                <a:sym typeface="Montserrat"/>
              </a:rPr>
              <a:t>Les étudiant.es s’exposent à des sanctions pénales mais également disciplinaires par les instances compétentes de l’université. </a:t>
            </a:r>
          </a:p>
          <a:p>
            <a:pPr algn="just">
              <a:lnSpc>
                <a:spcPts val="4186"/>
              </a:lnSpc>
            </a:pPr>
          </a:p>
          <a:p>
            <a:pPr algn="ctr">
              <a:lnSpc>
                <a:spcPts val="4186"/>
              </a:lnSpc>
            </a:pPr>
            <a:r>
              <a:rPr lang="en-US" sz="2990" b="true">
                <a:solidFill>
                  <a:srgbClr val="745E4D"/>
                </a:solidFill>
                <a:latin typeface="Montserrat Bold"/>
                <a:ea typeface="Montserrat Bold"/>
                <a:cs typeface="Montserrat Bold"/>
                <a:sym typeface="Montserrat Bold"/>
              </a:rPr>
              <a:t>Cellules d’écoute à l’Université de Tours :</a:t>
            </a:r>
          </a:p>
          <a:p>
            <a:pPr algn="just">
              <a:lnSpc>
                <a:spcPts val="4186"/>
              </a:lnSpc>
            </a:pPr>
            <a:r>
              <a:rPr lang="en-US" b="true" sz="2990" u="sng">
                <a:solidFill>
                  <a:srgbClr val="745E4D"/>
                </a:solidFill>
                <a:latin typeface="Montserrat Bold"/>
                <a:ea typeface="Montserrat Bold"/>
                <a:cs typeface="Montserrat Bold"/>
                <a:sym typeface="Montserrat Bold"/>
                <a:hlinkClick r:id="rId3" tooltip="mailto:vss@univ-tours.fr"/>
              </a:rPr>
              <a:t>vss@univ-tours.fr</a:t>
            </a:r>
            <a:r>
              <a:rPr lang="en-US" sz="2990">
                <a:solidFill>
                  <a:srgbClr val="745E4D"/>
                </a:solidFill>
                <a:latin typeface="Montserrat"/>
                <a:ea typeface="Montserrat"/>
                <a:cs typeface="Montserrat"/>
                <a:sym typeface="Montserrat"/>
              </a:rPr>
              <a:t>  (contre les violences sexistes et sexuelles) </a:t>
            </a:r>
          </a:p>
          <a:p>
            <a:pPr algn="just">
              <a:lnSpc>
                <a:spcPts val="4186"/>
              </a:lnSpc>
            </a:pPr>
            <a:r>
              <a:rPr lang="en-US" b="true" sz="2990" u="sng">
                <a:solidFill>
                  <a:srgbClr val="745E4D"/>
                </a:solidFill>
                <a:latin typeface="Montserrat Bold"/>
                <a:ea typeface="Montserrat Bold"/>
                <a:cs typeface="Montserrat Bold"/>
                <a:sym typeface="Montserrat Bold"/>
                <a:hlinkClick r:id="rId4" tooltip="mailto:stop-discri.etu@univ-tours.fr"/>
              </a:rPr>
              <a:t>stop-discri.etu@univ-tours.fr</a:t>
            </a:r>
            <a:r>
              <a:rPr lang="en-US" sz="2990">
                <a:solidFill>
                  <a:srgbClr val="745E4D"/>
                </a:solidFill>
                <a:latin typeface="Montserrat"/>
                <a:ea typeface="Montserrat"/>
                <a:cs typeface="Montserrat"/>
                <a:sym typeface="Montserrat"/>
              </a:rPr>
              <a:t> (contre les discriminations et les harcèlements) </a:t>
            </a:r>
          </a:p>
          <a:p>
            <a:pPr algn="just">
              <a:lnSpc>
                <a:spcPts val="4186"/>
              </a:lnSpc>
            </a:pPr>
          </a:p>
          <a:p>
            <a:pPr algn="ctr">
              <a:lnSpc>
                <a:spcPts val="4186"/>
              </a:lnSpc>
            </a:pPr>
            <a:r>
              <a:rPr lang="en-US" sz="2990" b="true">
                <a:solidFill>
                  <a:srgbClr val="745E4D"/>
                </a:solidFill>
                <a:latin typeface="Montserrat Bold"/>
                <a:ea typeface="Montserrat Bold"/>
                <a:cs typeface="Montserrat Bold"/>
                <a:sym typeface="Montserrat Bold"/>
              </a:rPr>
              <a:t>Correspondants égalité :</a:t>
            </a:r>
          </a:p>
          <a:p>
            <a:pPr algn="just">
              <a:lnSpc>
                <a:spcPts val="4186"/>
              </a:lnSpc>
            </a:pPr>
            <a:r>
              <a:rPr lang="en-US" b="true" sz="2990" u="sng">
                <a:solidFill>
                  <a:srgbClr val="745E4D"/>
                </a:solidFill>
                <a:latin typeface="Montserrat Bold"/>
                <a:ea typeface="Montserrat Bold"/>
                <a:cs typeface="Montserrat Bold"/>
                <a:sym typeface="Montserrat Bold"/>
              </a:rPr>
              <a:t>https://www.univ-tours.fr/l-universite/nos-valeurs/mission-egalite/les-correspondantes-et-correspondants-egalite </a:t>
            </a:r>
          </a:p>
          <a:p>
            <a:pPr algn="ctr">
              <a:lnSpc>
                <a:spcPts val="4186"/>
              </a:lnSpc>
            </a:pPr>
            <a:r>
              <a:rPr lang="en-US" sz="2990">
                <a:solidFill>
                  <a:srgbClr val="745E4D"/>
                </a:solidFill>
                <a:latin typeface="Montserrat"/>
                <a:ea typeface="Montserrat"/>
                <a:cs typeface="Montserrat"/>
                <a:sym typeface="Montserrat"/>
              </a:rPr>
              <a:t> </a:t>
            </a:r>
          </a:p>
          <a:p>
            <a:pPr algn="ctr">
              <a:lnSpc>
                <a:spcPts val="4186"/>
              </a:lnSpc>
            </a:pPr>
          </a:p>
          <a:p>
            <a:pPr algn="ctr">
              <a:lnSpc>
                <a:spcPts val="2926"/>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764604" y="1251382"/>
            <a:ext cx="4221131" cy="422113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5E4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12764604" y="4814488"/>
            <a:ext cx="4221131" cy="42211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A08C"/>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9144000" y="1251382"/>
            <a:ext cx="4221131" cy="422113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9144000" y="4814488"/>
            <a:ext cx="4221131" cy="422113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C9BD"/>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926"/>
                </a:lnSpc>
              </a:pPr>
            </a:p>
          </p:txBody>
        </p:sp>
      </p:grpSp>
      <p:sp>
        <p:nvSpPr>
          <p:cNvPr name="TextBox 14" id="14"/>
          <p:cNvSpPr txBox="true"/>
          <p:nvPr/>
        </p:nvSpPr>
        <p:spPr>
          <a:xfrm rot="0">
            <a:off x="9614951" y="1965661"/>
            <a:ext cx="3280838" cy="3177839"/>
          </a:xfrm>
          <a:prstGeom prst="rect">
            <a:avLst/>
          </a:prstGeom>
        </p:spPr>
        <p:txBody>
          <a:bodyPr anchor="t" rtlCol="false" tIns="0" lIns="0" bIns="0" rIns="0">
            <a:spAutoFit/>
          </a:bodyPr>
          <a:lstStyle/>
          <a:p>
            <a:pPr algn="ctr">
              <a:lnSpc>
                <a:spcPts val="2793"/>
              </a:lnSpc>
            </a:pPr>
            <a:r>
              <a:rPr lang="en-US" sz="2367" b="true">
                <a:solidFill>
                  <a:srgbClr val="FFFFFF"/>
                </a:solidFill>
                <a:latin typeface="RoxboroughCF Bold"/>
                <a:ea typeface="RoxboroughCF Bold"/>
                <a:cs typeface="RoxboroughCF Bold"/>
                <a:sym typeface="RoxboroughCF Bold"/>
              </a:rPr>
              <a:t>Vous devrez  indiquer en signature de mail votre nom, prénom, niveau d’études (L1), votre groupe de cours (DD 1, 2 ou 3) et votre groupe de TD (lorsqu’il sera connu).</a:t>
            </a:r>
          </a:p>
          <a:p>
            <a:pPr algn="ctr">
              <a:lnSpc>
                <a:spcPts val="2793"/>
              </a:lnSpc>
            </a:pPr>
          </a:p>
        </p:txBody>
      </p:sp>
      <p:sp>
        <p:nvSpPr>
          <p:cNvPr name="TextBox 15" id="15"/>
          <p:cNvSpPr txBox="true"/>
          <p:nvPr/>
        </p:nvSpPr>
        <p:spPr>
          <a:xfrm rot="0">
            <a:off x="9614951" y="5543454"/>
            <a:ext cx="3280838" cy="3492164"/>
          </a:xfrm>
          <a:prstGeom prst="rect">
            <a:avLst/>
          </a:prstGeom>
        </p:spPr>
        <p:txBody>
          <a:bodyPr anchor="t" rtlCol="false" tIns="0" lIns="0" bIns="0" rIns="0">
            <a:spAutoFit/>
          </a:bodyPr>
          <a:lstStyle/>
          <a:p>
            <a:pPr algn="ctr">
              <a:lnSpc>
                <a:spcPts val="2793"/>
              </a:lnSpc>
            </a:pPr>
            <a:r>
              <a:rPr lang="en-US" sz="2367" b="true">
                <a:solidFill>
                  <a:srgbClr val="FFFFFF"/>
                </a:solidFill>
                <a:latin typeface="RoxboroughCF Bold"/>
                <a:ea typeface="RoxboroughCF Bold"/>
                <a:cs typeface="RoxboroughCF Bold"/>
                <a:sym typeface="RoxboroughCF Bold"/>
              </a:rPr>
              <a:t>Veillez à utiliser votre adresse mail étudiante (@etu.univ-tours) ou à vous créer une adresse sérieuse </a:t>
            </a:r>
            <a:r>
              <a:rPr lang="en-US" sz="2367">
                <a:solidFill>
                  <a:srgbClr val="FFFFFF"/>
                </a:solidFill>
                <a:latin typeface="RoxboroughCF"/>
                <a:ea typeface="RoxboroughCF"/>
                <a:cs typeface="RoxboroughCF"/>
                <a:sym typeface="RoxboroughCF"/>
              </a:rPr>
              <a:t>(il est peut-être temps d’abandonner votre</a:t>
            </a:r>
          </a:p>
          <a:p>
            <a:pPr algn="ctr">
              <a:lnSpc>
                <a:spcPts val="2675"/>
              </a:lnSpc>
            </a:pPr>
            <a:r>
              <a:rPr lang="en-US" sz="2267">
                <a:solidFill>
                  <a:srgbClr val="FFFFFF"/>
                </a:solidFill>
                <a:latin typeface="RoxboroughCF"/>
                <a:ea typeface="RoxboroughCF"/>
                <a:cs typeface="RoxboroughCF"/>
                <a:sym typeface="RoxboroughCF"/>
              </a:rPr>
              <a:t>doudou37@hotmail.com…)</a:t>
            </a:r>
          </a:p>
          <a:p>
            <a:pPr algn="ctr">
              <a:lnSpc>
                <a:spcPts val="2793"/>
              </a:lnSpc>
            </a:pPr>
          </a:p>
        </p:txBody>
      </p:sp>
      <p:sp>
        <p:nvSpPr>
          <p:cNvPr name="TextBox 16" id="16"/>
          <p:cNvSpPr txBox="true"/>
          <p:nvPr/>
        </p:nvSpPr>
        <p:spPr>
          <a:xfrm rot="0">
            <a:off x="13365131" y="1653321"/>
            <a:ext cx="3026384" cy="3414537"/>
          </a:xfrm>
          <a:prstGeom prst="rect">
            <a:avLst/>
          </a:prstGeom>
        </p:spPr>
        <p:txBody>
          <a:bodyPr anchor="t" rtlCol="false" tIns="0" lIns="0" bIns="0" rIns="0">
            <a:spAutoFit/>
          </a:bodyPr>
          <a:lstStyle/>
          <a:p>
            <a:pPr algn="ctr">
              <a:lnSpc>
                <a:spcPts val="3029"/>
              </a:lnSpc>
            </a:pPr>
            <a:r>
              <a:rPr lang="en-US" sz="2567" b="true">
                <a:solidFill>
                  <a:srgbClr val="FFFFFF"/>
                </a:solidFill>
                <a:latin typeface="RoxboroughCF Bold"/>
                <a:ea typeface="RoxboroughCF Bold"/>
                <a:cs typeface="RoxboroughCF Bold"/>
                <a:sym typeface="RoxboroughCF Bold"/>
              </a:rPr>
              <a:t>Vous devrez utiliser certaines formules de politesse (« Madame, Monsieur » en accroche, « Respectueusement » en fin de mail). </a:t>
            </a:r>
          </a:p>
          <a:p>
            <a:pPr algn="ctr">
              <a:lnSpc>
                <a:spcPts val="3029"/>
              </a:lnSpc>
            </a:pPr>
          </a:p>
        </p:txBody>
      </p:sp>
      <p:sp>
        <p:nvSpPr>
          <p:cNvPr name="TextBox 17" id="17"/>
          <p:cNvSpPr txBox="true"/>
          <p:nvPr/>
        </p:nvSpPr>
        <p:spPr>
          <a:xfrm rot="0">
            <a:off x="13365131" y="5400325"/>
            <a:ext cx="3026384" cy="3635293"/>
          </a:xfrm>
          <a:prstGeom prst="rect">
            <a:avLst/>
          </a:prstGeom>
        </p:spPr>
        <p:txBody>
          <a:bodyPr anchor="t" rtlCol="false" tIns="0" lIns="0" bIns="0" rIns="0">
            <a:spAutoFit/>
          </a:bodyPr>
          <a:lstStyle/>
          <a:p>
            <a:pPr algn="ctr">
              <a:lnSpc>
                <a:spcPts val="2911"/>
              </a:lnSpc>
            </a:pPr>
            <a:r>
              <a:rPr lang="en-US" sz="2467" b="true">
                <a:solidFill>
                  <a:srgbClr val="FFFFFF"/>
                </a:solidFill>
                <a:latin typeface="RoxboroughCF Bold"/>
                <a:ea typeface="RoxboroughCF Bold"/>
                <a:cs typeface="RoxboroughCF Bold"/>
                <a:sym typeface="RoxboroughCF Bold"/>
              </a:rPr>
              <a:t>Veillez à respecter les horaires d’ouverture et de travail des destinataires : sauf urgence, les mails le week-end ou le soir après 19 heures sont à éviter !</a:t>
            </a:r>
          </a:p>
          <a:p>
            <a:pPr algn="ctr">
              <a:lnSpc>
                <a:spcPts val="2911"/>
              </a:lnSpc>
            </a:pPr>
          </a:p>
        </p:txBody>
      </p:sp>
      <p:sp>
        <p:nvSpPr>
          <p:cNvPr name="TextBox 18" id="18"/>
          <p:cNvSpPr txBox="true"/>
          <p:nvPr/>
        </p:nvSpPr>
        <p:spPr>
          <a:xfrm rot="0">
            <a:off x="663178" y="1184707"/>
            <a:ext cx="8204597" cy="1251509"/>
          </a:xfrm>
          <a:prstGeom prst="rect">
            <a:avLst/>
          </a:prstGeom>
        </p:spPr>
        <p:txBody>
          <a:bodyPr anchor="t" rtlCol="false" tIns="0" lIns="0" bIns="0" rIns="0">
            <a:spAutoFit/>
          </a:bodyPr>
          <a:lstStyle/>
          <a:p>
            <a:pPr algn="l">
              <a:lnSpc>
                <a:spcPts val="5044"/>
              </a:lnSpc>
            </a:pPr>
            <a:r>
              <a:rPr lang="en-US" sz="3602" b="true">
                <a:solidFill>
                  <a:srgbClr val="745E4D"/>
                </a:solidFill>
                <a:latin typeface="Montserrat Bold"/>
                <a:ea typeface="Montserrat Bold"/>
                <a:cs typeface="Montserrat Bold"/>
                <a:sym typeface="Montserrat Bold"/>
              </a:rPr>
              <a:t>3-Le respect des règles minimales de politesse </a:t>
            </a:r>
          </a:p>
        </p:txBody>
      </p:sp>
      <p:sp>
        <p:nvSpPr>
          <p:cNvPr name="TextBox 19" id="19"/>
          <p:cNvSpPr txBox="true"/>
          <p:nvPr/>
        </p:nvSpPr>
        <p:spPr>
          <a:xfrm rot="0">
            <a:off x="1173446" y="3043270"/>
            <a:ext cx="5913510" cy="7405864"/>
          </a:xfrm>
          <a:prstGeom prst="rect">
            <a:avLst/>
          </a:prstGeom>
        </p:spPr>
        <p:txBody>
          <a:bodyPr anchor="t" rtlCol="false" tIns="0" lIns="0" bIns="0" rIns="0">
            <a:spAutoFit/>
          </a:bodyPr>
          <a:lstStyle/>
          <a:p>
            <a:pPr algn="just">
              <a:lnSpc>
                <a:spcPts val="3927"/>
              </a:lnSpc>
            </a:pPr>
            <a:r>
              <a:rPr lang="en-US" sz="2805" b="true">
                <a:solidFill>
                  <a:srgbClr val="745E4D"/>
                </a:solidFill>
                <a:latin typeface="Montserrat Bold"/>
                <a:ea typeface="Montserrat Bold"/>
                <a:cs typeface="Montserrat Bold"/>
                <a:sym typeface="Montserrat Bold"/>
              </a:rPr>
              <a:t>Comment s’adresser à un.e enseignant.e ou à un.e membre du personnel administratif ?</a:t>
            </a:r>
          </a:p>
          <a:p>
            <a:pPr algn="just">
              <a:lnSpc>
                <a:spcPts val="3927"/>
              </a:lnSpc>
            </a:pPr>
          </a:p>
          <a:p>
            <a:pPr algn="just">
              <a:lnSpc>
                <a:spcPts val="3927"/>
              </a:lnSpc>
            </a:pPr>
            <a:r>
              <a:rPr lang="en-US" sz="2805">
                <a:solidFill>
                  <a:srgbClr val="745E4D"/>
                </a:solidFill>
                <a:latin typeface="Montserrat"/>
                <a:ea typeface="Montserrat"/>
                <a:cs typeface="Montserrat"/>
                <a:sym typeface="Montserrat"/>
              </a:rPr>
              <a:t>Il est fondamental que les demandes faites par mail soient précises et formulées en respectant un minimum d’usages.</a:t>
            </a:r>
          </a:p>
          <a:p>
            <a:pPr algn="just">
              <a:lnSpc>
                <a:spcPts val="3927"/>
              </a:lnSpc>
            </a:pPr>
            <a:r>
              <a:rPr lang="en-US" sz="2805">
                <a:solidFill>
                  <a:srgbClr val="745E4D"/>
                </a:solidFill>
                <a:latin typeface="Montserrat"/>
                <a:ea typeface="Montserrat"/>
                <a:cs typeface="Montserrat"/>
                <a:sym typeface="Montserrat"/>
              </a:rPr>
              <a:t>Les mails qui ne sont pas correctement rédigés n’auront qu’une faible chance d’obtenir une réponse…</a:t>
            </a:r>
          </a:p>
          <a:p>
            <a:pPr algn="l">
              <a:lnSpc>
                <a:spcPts val="3927"/>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72308" y="2852501"/>
            <a:ext cx="620111" cy="535621"/>
          </a:xfrm>
          <a:custGeom>
            <a:avLst/>
            <a:gdLst/>
            <a:ahLst/>
            <a:cxnLst/>
            <a:rect r="r" b="b" t="t" l="l"/>
            <a:pathLst>
              <a:path h="535621" w="620111">
                <a:moveTo>
                  <a:pt x="0" y="0"/>
                </a:moveTo>
                <a:lnTo>
                  <a:pt x="620111" y="0"/>
                </a:lnTo>
                <a:lnTo>
                  <a:pt x="620111" y="535621"/>
                </a:lnTo>
                <a:lnTo>
                  <a:pt x="0" y="5356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72308" y="6582358"/>
            <a:ext cx="535621" cy="535621"/>
          </a:xfrm>
          <a:custGeom>
            <a:avLst/>
            <a:gdLst/>
            <a:ahLst/>
            <a:cxnLst/>
            <a:rect r="r" b="b" t="t" l="l"/>
            <a:pathLst>
              <a:path h="535621" w="535621">
                <a:moveTo>
                  <a:pt x="0" y="0"/>
                </a:moveTo>
                <a:lnTo>
                  <a:pt x="535620" y="0"/>
                </a:lnTo>
                <a:lnTo>
                  <a:pt x="535620" y="535621"/>
                </a:lnTo>
                <a:lnTo>
                  <a:pt x="0" y="5356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503213" y="2852501"/>
            <a:ext cx="526917" cy="535621"/>
          </a:xfrm>
          <a:custGeom>
            <a:avLst/>
            <a:gdLst/>
            <a:ahLst/>
            <a:cxnLst/>
            <a:rect r="r" b="b" t="t" l="l"/>
            <a:pathLst>
              <a:path h="535621" w="526917">
                <a:moveTo>
                  <a:pt x="0" y="0"/>
                </a:moveTo>
                <a:lnTo>
                  <a:pt x="526917" y="0"/>
                </a:lnTo>
                <a:lnTo>
                  <a:pt x="526917" y="535621"/>
                </a:lnTo>
                <a:lnTo>
                  <a:pt x="0" y="5356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7503213" y="6582358"/>
            <a:ext cx="694791" cy="535621"/>
          </a:xfrm>
          <a:custGeom>
            <a:avLst/>
            <a:gdLst/>
            <a:ahLst/>
            <a:cxnLst/>
            <a:rect r="r" b="b" t="t" l="l"/>
            <a:pathLst>
              <a:path h="535621" w="694791">
                <a:moveTo>
                  <a:pt x="0" y="0"/>
                </a:moveTo>
                <a:lnTo>
                  <a:pt x="694791" y="0"/>
                </a:lnTo>
                <a:lnTo>
                  <a:pt x="694791" y="535621"/>
                </a:lnTo>
                <a:lnTo>
                  <a:pt x="0" y="53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2931008" y="2852501"/>
            <a:ext cx="535621" cy="535621"/>
          </a:xfrm>
          <a:custGeom>
            <a:avLst/>
            <a:gdLst/>
            <a:ahLst/>
            <a:cxnLst/>
            <a:rect r="r" b="b" t="t" l="l"/>
            <a:pathLst>
              <a:path h="535621" w="535621">
                <a:moveTo>
                  <a:pt x="0" y="0"/>
                </a:moveTo>
                <a:lnTo>
                  <a:pt x="535621" y="0"/>
                </a:lnTo>
                <a:lnTo>
                  <a:pt x="535621" y="535621"/>
                </a:lnTo>
                <a:lnTo>
                  <a:pt x="0" y="53562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2931008" y="6582358"/>
            <a:ext cx="802701" cy="535621"/>
          </a:xfrm>
          <a:custGeom>
            <a:avLst/>
            <a:gdLst/>
            <a:ahLst/>
            <a:cxnLst/>
            <a:rect r="r" b="b" t="t" l="l"/>
            <a:pathLst>
              <a:path h="535621" w="802701">
                <a:moveTo>
                  <a:pt x="0" y="0"/>
                </a:moveTo>
                <a:lnTo>
                  <a:pt x="802702" y="0"/>
                </a:lnTo>
                <a:lnTo>
                  <a:pt x="802702" y="535621"/>
                </a:lnTo>
                <a:lnTo>
                  <a:pt x="0" y="5356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2072308" y="904875"/>
            <a:ext cx="5872460" cy="1070513"/>
          </a:xfrm>
          <a:prstGeom prst="rect">
            <a:avLst/>
          </a:prstGeom>
        </p:spPr>
        <p:txBody>
          <a:bodyPr anchor="t" rtlCol="false" tIns="0" lIns="0" bIns="0" rIns="0">
            <a:spAutoFit/>
          </a:bodyPr>
          <a:lstStyle/>
          <a:p>
            <a:pPr algn="l">
              <a:lnSpc>
                <a:spcPts val="8720"/>
              </a:lnSpc>
            </a:pPr>
            <a:r>
              <a:rPr lang="en-US" sz="6228" b="true">
                <a:solidFill>
                  <a:srgbClr val="745E4D"/>
                </a:solidFill>
                <a:latin typeface="RoxboroughCF Heavy"/>
                <a:ea typeface="RoxboroughCF Heavy"/>
                <a:cs typeface="RoxboroughCF Heavy"/>
                <a:sym typeface="RoxboroughCF Heavy"/>
              </a:rPr>
              <a:t>Contacts utiles</a:t>
            </a:r>
          </a:p>
        </p:txBody>
      </p:sp>
      <p:sp>
        <p:nvSpPr>
          <p:cNvPr name="TextBox 9" id="9"/>
          <p:cNvSpPr txBox="true"/>
          <p:nvPr/>
        </p:nvSpPr>
        <p:spPr>
          <a:xfrm rot="0">
            <a:off x="2072308" y="3702447"/>
            <a:ext cx="4555480"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Responsable de la L1 Droit</a:t>
            </a:r>
          </a:p>
        </p:txBody>
      </p:sp>
      <p:sp>
        <p:nvSpPr>
          <p:cNvPr name="TextBox 10" id="10"/>
          <p:cNvSpPr txBox="true"/>
          <p:nvPr/>
        </p:nvSpPr>
        <p:spPr>
          <a:xfrm rot="0">
            <a:off x="7503213" y="3702447"/>
            <a:ext cx="3215729"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Scolarité Licences </a:t>
            </a:r>
          </a:p>
        </p:txBody>
      </p:sp>
      <p:sp>
        <p:nvSpPr>
          <p:cNvPr name="TextBox 11" id="11"/>
          <p:cNvSpPr txBox="true"/>
          <p:nvPr/>
        </p:nvSpPr>
        <p:spPr>
          <a:xfrm rot="0">
            <a:off x="12931008" y="3702447"/>
            <a:ext cx="4720828"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Service de santé étudiant.e</a:t>
            </a:r>
          </a:p>
        </p:txBody>
      </p:sp>
      <p:sp>
        <p:nvSpPr>
          <p:cNvPr name="TextBox 12" id="12"/>
          <p:cNvSpPr txBox="true"/>
          <p:nvPr/>
        </p:nvSpPr>
        <p:spPr>
          <a:xfrm rot="0">
            <a:off x="2072308" y="7432304"/>
            <a:ext cx="4555480" cy="94148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Contact Régime spécial d’études</a:t>
            </a:r>
          </a:p>
        </p:txBody>
      </p:sp>
      <p:sp>
        <p:nvSpPr>
          <p:cNvPr name="TextBox 13" id="13"/>
          <p:cNvSpPr txBox="true"/>
          <p:nvPr/>
        </p:nvSpPr>
        <p:spPr>
          <a:xfrm rot="0">
            <a:off x="7503213" y="7432304"/>
            <a:ext cx="4588158" cy="94148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Contact étudiant.e.s en situation de handicap</a:t>
            </a:r>
          </a:p>
        </p:txBody>
      </p:sp>
      <p:sp>
        <p:nvSpPr>
          <p:cNvPr name="TextBox 14" id="14"/>
          <p:cNvSpPr txBox="true"/>
          <p:nvPr/>
        </p:nvSpPr>
        <p:spPr>
          <a:xfrm rot="0">
            <a:off x="12931008" y="7432304"/>
            <a:ext cx="2613273"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Contact stages</a:t>
            </a:r>
          </a:p>
        </p:txBody>
      </p:sp>
      <p:sp>
        <p:nvSpPr>
          <p:cNvPr name="TextBox 15" id="15"/>
          <p:cNvSpPr txBox="true"/>
          <p:nvPr/>
        </p:nvSpPr>
        <p:spPr>
          <a:xfrm rot="0">
            <a:off x="2072308" y="4505589"/>
            <a:ext cx="4180020" cy="1693962"/>
          </a:xfrm>
          <a:prstGeom prst="rect">
            <a:avLst/>
          </a:prstGeom>
        </p:spPr>
        <p:txBody>
          <a:bodyPr anchor="t" rtlCol="false" tIns="0" lIns="0" bIns="0" rIns="0">
            <a:spAutoFit/>
          </a:bodyPr>
          <a:lstStyle/>
          <a:p>
            <a:pPr algn="l">
              <a:lnSpc>
                <a:spcPts val="2777"/>
              </a:lnSpc>
            </a:pPr>
            <a:r>
              <a:rPr lang="en-US" sz="1983">
                <a:solidFill>
                  <a:srgbClr val="745E4D"/>
                </a:solidFill>
                <a:latin typeface="Montserrat"/>
                <a:ea typeface="Montserrat"/>
                <a:cs typeface="Montserrat"/>
                <a:sym typeface="Montserrat"/>
              </a:rPr>
              <a:t>PAULINE PARINET-HODIMONT</a:t>
            </a:r>
          </a:p>
          <a:p>
            <a:pPr algn="l">
              <a:lnSpc>
                <a:spcPts val="2777"/>
              </a:lnSpc>
            </a:pPr>
            <a:r>
              <a:rPr lang="en-US" sz="1983">
                <a:solidFill>
                  <a:srgbClr val="000000"/>
                </a:solidFill>
                <a:latin typeface="Montserrat"/>
                <a:ea typeface="Montserrat"/>
                <a:cs typeface="Montserrat"/>
                <a:sym typeface="Montserrat"/>
              </a:rPr>
              <a:t>direction.l1droit@univ-tours.fr</a:t>
            </a:r>
          </a:p>
          <a:p>
            <a:pPr algn="ctr">
              <a:lnSpc>
                <a:spcPts val="2637"/>
              </a:lnSpc>
            </a:pPr>
            <a:r>
              <a:rPr lang="en-US" sz="1883">
                <a:solidFill>
                  <a:srgbClr val="000000"/>
                </a:solidFill>
                <a:latin typeface="Montserrat"/>
                <a:ea typeface="Montserrat"/>
                <a:cs typeface="Montserrat"/>
                <a:sym typeface="Montserrat"/>
              </a:rPr>
              <a:t>(remplacée cette année d’octobre à mai par M. Pierre MOUZET : pierre.mouzet@univ-tours.fr)</a:t>
            </a:r>
          </a:p>
        </p:txBody>
      </p:sp>
      <p:sp>
        <p:nvSpPr>
          <p:cNvPr name="TextBox 16" id="16"/>
          <p:cNvSpPr txBox="true"/>
          <p:nvPr/>
        </p:nvSpPr>
        <p:spPr>
          <a:xfrm rot="0">
            <a:off x="7503213" y="4505589"/>
            <a:ext cx="4180020" cy="700822"/>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Bureau B241</a:t>
            </a:r>
          </a:p>
          <a:p>
            <a:pPr algn="l">
              <a:lnSpc>
                <a:spcPts val="2497"/>
              </a:lnSpc>
            </a:pPr>
            <a:r>
              <a:rPr lang="en-US" sz="1783">
                <a:solidFill>
                  <a:srgbClr val="745E4D"/>
                </a:solidFill>
                <a:latin typeface="Montserrat"/>
                <a:ea typeface="Montserrat"/>
                <a:cs typeface="Montserrat"/>
                <a:sym typeface="Montserrat"/>
              </a:rPr>
              <a:t>scolarite.licences.droit@univ-tours.fr</a:t>
            </a:r>
          </a:p>
        </p:txBody>
      </p:sp>
      <p:sp>
        <p:nvSpPr>
          <p:cNvPr name="TextBox 17" id="17"/>
          <p:cNvSpPr txBox="true"/>
          <p:nvPr/>
        </p:nvSpPr>
        <p:spPr>
          <a:xfrm rot="0">
            <a:off x="12931008" y="4505589"/>
            <a:ext cx="4914806" cy="1016417"/>
          </a:xfrm>
          <a:prstGeom prst="rect">
            <a:avLst/>
          </a:prstGeom>
        </p:spPr>
        <p:txBody>
          <a:bodyPr anchor="t" rtlCol="false" tIns="0" lIns="0" bIns="0" rIns="0">
            <a:spAutoFit/>
          </a:bodyPr>
          <a:lstStyle/>
          <a:p>
            <a:pPr algn="l">
              <a:lnSpc>
                <a:spcPts val="2637"/>
              </a:lnSpc>
            </a:pPr>
            <a:r>
              <a:rPr lang="en-US" sz="1883">
                <a:solidFill>
                  <a:srgbClr val="745E4D"/>
                </a:solidFill>
                <a:latin typeface="Montserrat"/>
                <a:ea typeface="Montserrat"/>
                <a:cs typeface="Montserrat"/>
                <a:sym typeface="Montserrat"/>
              </a:rPr>
              <a:t>Contact Faculté : Laura HERVET</a:t>
            </a:r>
          </a:p>
          <a:p>
            <a:pPr algn="l">
              <a:lnSpc>
                <a:spcPts val="2637"/>
              </a:lnSpc>
            </a:pPr>
            <a:r>
              <a:rPr lang="en-US" sz="1883">
                <a:solidFill>
                  <a:srgbClr val="745E4D"/>
                </a:solidFill>
                <a:latin typeface="Montserrat"/>
                <a:ea typeface="Montserrat"/>
                <a:cs typeface="Montserrat"/>
                <a:sym typeface="Montserrat"/>
              </a:rPr>
              <a:t>scolarite.licences.droit@univ-tours.fr </a:t>
            </a:r>
          </a:p>
          <a:p>
            <a:pPr algn="l">
              <a:lnSpc>
                <a:spcPts val="2917"/>
              </a:lnSpc>
            </a:pPr>
            <a:r>
              <a:rPr lang="en-US" sz="2083">
                <a:solidFill>
                  <a:srgbClr val="745E4D"/>
                </a:solidFill>
                <a:latin typeface="Montserrat"/>
                <a:ea typeface="Montserrat"/>
                <a:cs typeface="Montserrat"/>
                <a:sym typeface="Montserrat"/>
              </a:rPr>
              <a:t>Contact Univ. : </a:t>
            </a:r>
            <a:r>
              <a:rPr lang="en-US" sz="2083">
                <a:solidFill>
                  <a:srgbClr val="745E4D"/>
                </a:solidFill>
                <a:latin typeface="Montserrat"/>
                <a:ea typeface="Montserrat"/>
                <a:cs typeface="Montserrat"/>
                <a:sym typeface="Montserrat"/>
              </a:rPr>
              <a:t>sse@univ-tours.fr</a:t>
            </a:r>
          </a:p>
        </p:txBody>
      </p:sp>
      <p:sp>
        <p:nvSpPr>
          <p:cNvPr name="TextBox 18" id="18"/>
          <p:cNvSpPr txBox="true"/>
          <p:nvPr/>
        </p:nvSpPr>
        <p:spPr>
          <a:xfrm rot="0">
            <a:off x="2072308" y="8539906"/>
            <a:ext cx="4935217" cy="736382"/>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Laura HERVET</a:t>
            </a:r>
          </a:p>
          <a:p>
            <a:pPr algn="l">
              <a:lnSpc>
                <a:spcPts val="2777"/>
              </a:lnSpc>
            </a:pPr>
            <a:r>
              <a:rPr lang="en-US" sz="1983">
                <a:solidFill>
                  <a:srgbClr val="745E4D"/>
                </a:solidFill>
                <a:latin typeface="Montserrat"/>
                <a:ea typeface="Montserrat"/>
                <a:cs typeface="Montserrat"/>
                <a:sym typeface="Montserrat"/>
              </a:rPr>
              <a:t>scolarite.licences.droit@univ-tours.fr</a:t>
            </a:r>
          </a:p>
        </p:txBody>
      </p:sp>
      <p:sp>
        <p:nvSpPr>
          <p:cNvPr name="TextBox 19" id="19"/>
          <p:cNvSpPr txBox="true"/>
          <p:nvPr/>
        </p:nvSpPr>
        <p:spPr>
          <a:xfrm rot="0">
            <a:off x="7503213" y="8539906"/>
            <a:ext cx="4894395" cy="1203742"/>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Laura HERVET</a:t>
            </a:r>
          </a:p>
          <a:p>
            <a:pPr algn="l">
              <a:lnSpc>
                <a:spcPts val="2777"/>
              </a:lnSpc>
            </a:pPr>
            <a:r>
              <a:rPr lang="en-US" sz="1983">
                <a:solidFill>
                  <a:srgbClr val="745E4D"/>
                </a:solidFill>
                <a:latin typeface="Montserrat"/>
                <a:ea typeface="Montserrat"/>
                <a:cs typeface="Montserrat"/>
                <a:sym typeface="Montserrat"/>
              </a:rPr>
              <a:t>scolarite.licences.droit@univ-tours.fr</a:t>
            </a:r>
          </a:p>
          <a:p>
            <a:pPr algn="l">
              <a:lnSpc>
                <a:spcPts val="3756"/>
              </a:lnSpc>
            </a:pPr>
          </a:p>
        </p:txBody>
      </p:sp>
      <p:sp>
        <p:nvSpPr>
          <p:cNvPr name="TextBox 20" id="20"/>
          <p:cNvSpPr txBox="true"/>
          <p:nvPr/>
        </p:nvSpPr>
        <p:spPr>
          <a:xfrm rot="0">
            <a:off x="12931008" y="8235446"/>
            <a:ext cx="4914806" cy="1180247"/>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Elodie CARLI</a:t>
            </a:r>
          </a:p>
          <a:p>
            <a:pPr algn="l">
              <a:lnSpc>
                <a:spcPts val="3196"/>
              </a:lnSpc>
            </a:pPr>
            <a:r>
              <a:rPr lang="en-US" sz="2283">
                <a:solidFill>
                  <a:srgbClr val="745E4D"/>
                </a:solidFill>
                <a:latin typeface="Montserrat"/>
                <a:ea typeface="Montserrat"/>
                <a:cs typeface="Montserrat"/>
                <a:sym typeface="Montserrat"/>
              </a:rPr>
              <a:t>stages.licences.dess@univ-tours.fr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503213" y="6582358"/>
            <a:ext cx="694791" cy="535621"/>
          </a:xfrm>
          <a:custGeom>
            <a:avLst/>
            <a:gdLst/>
            <a:ahLst/>
            <a:cxnLst/>
            <a:rect r="r" b="b" t="t" l="l"/>
            <a:pathLst>
              <a:path h="535621" w="694791">
                <a:moveTo>
                  <a:pt x="0" y="0"/>
                </a:moveTo>
                <a:lnTo>
                  <a:pt x="694791" y="0"/>
                </a:lnTo>
                <a:lnTo>
                  <a:pt x="694791" y="535621"/>
                </a:lnTo>
                <a:lnTo>
                  <a:pt x="0" y="5356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931008" y="2852501"/>
            <a:ext cx="535621" cy="535621"/>
          </a:xfrm>
          <a:custGeom>
            <a:avLst/>
            <a:gdLst/>
            <a:ahLst/>
            <a:cxnLst/>
            <a:rect r="r" b="b" t="t" l="l"/>
            <a:pathLst>
              <a:path h="535621" w="535621">
                <a:moveTo>
                  <a:pt x="0" y="0"/>
                </a:moveTo>
                <a:lnTo>
                  <a:pt x="535621" y="0"/>
                </a:lnTo>
                <a:lnTo>
                  <a:pt x="535621" y="535621"/>
                </a:lnTo>
                <a:lnTo>
                  <a:pt x="0" y="5356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931008" y="6582358"/>
            <a:ext cx="802701" cy="535621"/>
          </a:xfrm>
          <a:custGeom>
            <a:avLst/>
            <a:gdLst/>
            <a:ahLst/>
            <a:cxnLst/>
            <a:rect r="r" b="b" t="t" l="l"/>
            <a:pathLst>
              <a:path h="535621" w="802701">
                <a:moveTo>
                  <a:pt x="0" y="0"/>
                </a:moveTo>
                <a:lnTo>
                  <a:pt x="802702" y="0"/>
                </a:lnTo>
                <a:lnTo>
                  <a:pt x="802702" y="535621"/>
                </a:lnTo>
                <a:lnTo>
                  <a:pt x="0" y="5356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198608" y="6582358"/>
            <a:ext cx="570680" cy="570680"/>
          </a:xfrm>
          <a:custGeom>
            <a:avLst/>
            <a:gdLst/>
            <a:ahLst/>
            <a:cxnLst/>
            <a:rect r="r" b="b" t="t" l="l"/>
            <a:pathLst>
              <a:path h="570680" w="570680">
                <a:moveTo>
                  <a:pt x="0" y="0"/>
                </a:moveTo>
                <a:lnTo>
                  <a:pt x="570680" y="0"/>
                </a:lnTo>
                <a:lnTo>
                  <a:pt x="570680" y="570681"/>
                </a:lnTo>
                <a:lnTo>
                  <a:pt x="0" y="570681"/>
                </a:lnTo>
                <a:lnTo>
                  <a:pt x="0" y="0"/>
                </a:lnTo>
                <a:close/>
              </a:path>
            </a:pathLst>
          </a:custGeom>
          <a:blipFill>
            <a:blip r:embed="rId8"/>
            <a:stretch>
              <a:fillRect l="0" t="0" r="0" b="0"/>
            </a:stretch>
          </a:blipFill>
        </p:spPr>
      </p:sp>
      <p:sp>
        <p:nvSpPr>
          <p:cNvPr name="Freeform 6" id="6"/>
          <p:cNvSpPr/>
          <p:nvPr/>
        </p:nvSpPr>
        <p:spPr>
          <a:xfrm flipH="false" flipV="false" rot="0">
            <a:off x="2079330" y="2513053"/>
            <a:ext cx="1379917" cy="875069"/>
          </a:xfrm>
          <a:custGeom>
            <a:avLst/>
            <a:gdLst/>
            <a:ahLst/>
            <a:cxnLst/>
            <a:rect r="r" b="b" t="t" l="l"/>
            <a:pathLst>
              <a:path h="875069" w="1379917">
                <a:moveTo>
                  <a:pt x="0" y="0"/>
                </a:moveTo>
                <a:lnTo>
                  <a:pt x="1379917" y="0"/>
                </a:lnTo>
                <a:lnTo>
                  <a:pt x="1379917" y="875069"/>
                </a:lnTo>
                <a:lnTo>
                  <a:pt x="0" y="875069"/>
                </a:lnTo>
                <a:lnTo>
                  <a:pt x="0" y="0"/>
                </a:lnTo>
                <a:close/>
              </a:path>
            </a:pathLst>
          </a:custGeom>
          <a:blipFill>
            <a:blip r:embed="rId9"/>
            <a:stretch>
              <a:fillRect l="0" t="0" r="0" b="0"/>
            </a:stretch>
          </a:blipFill>
        </p:spPr>
      </p:sp>
      <p:sp>
        <p:nvSpPr>
          <p:cNvPr name="Freeform 7" id="7"/>
          <p:cNvSpPr/>
          <p:nvPr/>
        </p:nvSpPr>
        <p:spPr>
          <a:xfrm flipH="false" flipV="false" rot="0">
            <a:off x="7508046" y="2513053"/>
            <a:ext cx="1379917" cy="875069"/>
          </a:xfrm>
          <a:custGeom>
            <a:avLst/>
            <a:gdLst/>
            <a:ahLst/>
            <a:cxnLst/>
            <a:rect r="r" b="b" t="t" l="l"/>
            <a:pathLst>
              <a:path h="875069" w="1379917">
                <a:moveTo>
                  <a:pt x="0" y="0"/>
                </a:moveTo>
                <a:lnTo>
                  <a:pt x="1379917" y="0"/>
                </a:lnTo>
                <a:lnTo>
                  <a:pt x="1379917" y="875069"/>
                </a:lnTo>
                <a:lnTo>
                  <a:pt x="0" y="875069"/>
                </a:lnTo>
                <a:lnTo>
                  <a:pt x="0" y="0"/>
                </a:lnTo>
                <a:close/>
              </a:path>
            </a:pathLst>
          </a:custGeom>
          <a:blipFill>
            <a:blip r:embed="rId9"/>
            <a:stretch>
              <a:fillRect l="0" t="0" r="0" b="0"/>
            </a:stretch>
          </a:blipFill>
        </p:spPr>
      </p:sp>
      <p:sp>
        <p:nvSpPr>
          <p:cNvPr name="TextBox 8" id="8"/>
          <p:cNvSpPr txBox="true"/>
          <p:nvPr/>
        </p:nvSpPr>
        <p:spPr>
          <a:xfrm rot="0">
            <a:off x="2072308" y="904875"/>
            <a:ext cx="4348162" cy="1070513"/>
          </a:xfrm>
          <a:prstGeom prst="rect">
            <a:avLst/>
          </a:prstGeom>
        </p:spPr>
        <p:txBody>
          <a:bodyPr anchor="t" rtlCol="false" tIns="0" lIns="0" bIns="0" rIns="0">
            <a:spAutoFit/>
          </a:bodyPr>
          <a:lstStyle/>
          <a:p>
            <a:pPr algn="l">
              <a:lnSpc>
                <a:spcPts val="8720"/>
              </a:lnSpc>
            </a:pPr>
            <a:r>
              <a:rPr lang="en-US" sz="6228" b="true">
                <a:solidFill>
                  <a:srgbClr val="745E4D"/>
                </a:solidFill>
                <a:latin typeface="RoxboroughCF Heavy"/>
                <a:ea typeface="RoxboroughCF Heavy"/>
                <a:cs typeface="RoxboroughCF Heavy"/>
                <a:sym typeface="RoxboroughCF Heavy"/>
              </a:rPr>
              <a:t>Liens utiles</a:t>
            </a:r>
          </a:p>
        </p:txBody>
      </p:sp>
      <p:sp>
        <p:nvSpPr>
          <p:cNvPr name="TextBox 9" id="9"/>
          <p:cNvSpPr txBox="true"/>
          <p:nvPr/>
        </p:nvSpPr>
        <p:spPr>
          <a:xfrm rot="0">
            <a:off x="2072308" y="3702447"/>
            <a:ext cx="4723209"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Site internet de l’Université</a:t>
            </a:r>
          </a:p>
        </p:txBody>
      </p:sp>
      <p:sp>
        <p:nvSpPr>
          <p:cNvPr name="TextBox 10" id="10"/>
          <p:cNvSpPr txBox="true"/>
          <p:nvPr/>
        </p:nvSpPr>
        <p:spPr>
          <a:xfrm rot="0">
            <a:off x="7503213" y="3702447"/>
            <a:ext cx="4310658" cy="465238"/>
          </a:xfrm>
          <a:prstGeom prst="rect">
            <a:avLst/>
          </a:prstGeom>
        </p:spPr>
        <p:txBody>
          <a:bodyPr anchor="t" rtlCol="false" tIns="0" lIns="0" bIns="0" rIns="0">
            <a:spAutoFit/>
          </a:bodyPr>
          <a:lstStyle/>
          <a:p>
            <a:pPr algn="l">
              <a:lnSpc>
                <a:spcPts val="3756"/>
              </a:lnSpc>
            </a:pPr>
            <a:r>
              <a:rPr lang="en-US" sz="2683">
                <a:solidFill>
                  <a:srgbClr val="745E4D"/>
                </a:solidFill>
                <a:latin typeface="Montserrat"/>
                <a:ea typeface="Montserrat"/>
                <a:cs typeface="Montserrat"/>
                <a:sym typeface="Montserrat"/>
              </a:rPr>
              <a:t>Site internet de la faculté</a:t>
            </a:r>
          </a:p>
        </p:txBody>
      </p:sp>
      <p:sp>
        <p:nvSpPr>
          <p:cNvPr name="TextBox 11" id="11"/>
          <p:cNvSpPr txBox="true"/>
          <p:nvPr/>
        </p:nvSpPr>
        <p:spPr>
          <a:xfrm rot="0">
            <a:off x="12931008" y="3702447"/>
            <a:ext cx="4914806" cy="94148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Environnement numérique de travail (ENT) </a:t>
            </a:r>
          </a:p>
        </p:txBody>
      </p:sp>
      <p:sp>
        <p:nvSpPr>
          <p:cNvPr name="TextBox 12" id="12"/>
          <p:cNvSpPr txBox="true"/>
          <p:nvPr/>
        </p:nvSpPr>
        <p:spPr>
          <a:xfrm rot="0">
            <a:off x="2072308" y="7432304"/>
            <a:ext cx="4555480" cy="94148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Page Instagram officielle de la faculté</a:t>
            </a:r>
          </a:p>
        </p:txBody>
      </p:sp>
      <p:sp>
        <p:nvSpPr>
          <p:cNvPr name="TextBox 13" id="13"/>
          <p:cNvSpPr txBox="true"/>
          <p:nvPr/>
        </p:nvSpPr>
        <p:spPr>
          <a:xfrm rot="0">
            <a:off x="7503213" y="7514207"/>
            <a:ext cx="4588158"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Bibliothèque universitaire</a:t>
            </a:r>
          </a:p>
        </p:txBody>
      </p:sp>
      <p:sp>
        <p:nvSpPr>
          <p:cNvPr name="TextBox 14" id="14"/>
          <p:cNvSpPr txBox="true"/>
          <p:nvPr/>
        </p:nvSpPr>
        <p:spPr>
          <a:xfrm rot="0">
            <a:off x="12931008" y="7432304"/>
            <a:ext cx="3279279" cy="465238"/>
          </a:xfrm>
          <a:prstGeom prst="rect">
            <a:avLst/>
          </a:prstGeom>
        </p:spPr>
        <p:txBody>
          <a:bodyPr anchor="t" rtlCol="false" tIns="0" lIns="0" bIns="0" rIns="0">
            <a:spAutoFit/>
          </a:bodyPr>
          <a:lstStyle/>
          <a:p>
            <a:pPr algn="l">
              <a:lnSpc>
                <a:spcPts val="3756"/>
              </a:lnSpc>
            </a:pPr>
            <a:r>
              <a:rPr lang="en-US" sz="2683" b="true">
                <a:solidFill>
                  <a:srgbClr val="745E4D"/>
                </a:solidFill>
                <a:latin typeface="Montserrat Medium"/>
                <a:ea typeface="Montserrat Medium"/>
                <a:cs typeface="Montserrat Medium"/>
                <a:sym typeface="Montserrat Medium"/>
              </a:rPr>
              <a:t>Livret de l’étudiant</a:t>
            </a:r>
          </a:p>
        </p:txBody>
      </p:sp>
      <p:sp>
        <p:nvSpPr>
          <p:cNvPr name="TextBox 15" id="15"/>
          <p:cNvSpPr txBox="true"/>
          <p:nvPr/>
        </p:nvSpPr>
        <p:spPr>
          <a:xfrm rot="0">
            <a:off x="2072308" y="4505589"/>
            <a:ext cx="4180020" cy="380147"/>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www.univ-tours.fr</a:t>
            </a:r>
          </a:p>
        </p:txBody>
      </p:sp>
      <p:sp>
        <p:nvSpPr>
          <p:cNvPr name="TextBox 16" id="16"/>
          <p:cNvSpPr txBox="true"/>
          <p:nvPr/>
        </p:nvSpPr>
        <p:spPr>
          <a:xfrm rot="0">
            <a:off x="7503213" y="4505589"/>
            <a:ext cx="4180020" cy="380147"/>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www.droit.univ-tours.fr</a:t>
            </a:r>
          </a:p>
        </p:txBody>
      </p:sp>
      <p:sp>
        <p:nvSpPr>
          <p:cNvPr name="TextBox 17" id="17"/>
          <p:cNvSpPr txBox="true"/>
          <p:nvPr/>
        </p:nvSpPr>
        <p:spPr>
          <a:xfrm rot="0">
            <a:off x="12931008" y="4847636"/>
            <a:ext cx="4914806" cy="380147"/>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www.ent.univ-tours.fr</a:t>
            </a:r>
          </a:p>
        </p:txBody>
      </p:sp>
      <p:sp>
        <p:nvSpPr>
          <p:cNvPr name="TextBox 18" id="18"/>
          <p:cNvSpPr txBox="true"/>
          <p:nvPr/>
        </p:nvSpPr>
        <p:spPr>
          <a:xfrm rot="0">
            <a:off x="2072308" y="8539906"/>
            <a:ext cx="4935217" cy="380147"/>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@fac_dess_tours</a:t>
            </a:r>
          </a:p>
        </p:txBody>
      </p:sp>
      <p:sp>
        <p:nvSpPr>
          <p:cNvPr name="TextBox 19" id="19"/>
          <p:cNvSpPr txBox="true"/>
          <p:nvPr/>
        </p:nvSpPr>
        <p:spPr>
          <a:xfrm rot="0">
            <a:off x="7503213" y="8394722"/>
            <a:ext cx="5078092" cy="780197"/>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https://sierra-app.scd.univ-tours.fr/</a:t>
            </a:r>
          </a:p>
          <a:p>
            <a:pPr algn="l">
              <a:lnSpc>
                <a:spcPts val="3196"/>
              </a:lnSpc>
            </a:pPr>
            <a:r>
              <a:rPr lang="en-US" sz="2283">
                <a:solidFill>
                  <a:srgbClr val="745E4D"/>
                </a:solidFill>
                <a:latin typeface="Montserrat"/>
                <a:ea typeface="Montserrat"/>
                <a:cs typeface="Montserrat"/>
                <a:sym typeface="Montserrat"/>
              </a:rPr>
              <a:t>https://bibliotheques.univ-tours.fr/</a:t>
            </a:r>
          </a:p>
        </p:txBody>
      </p:sp>
      <p:sp>
        <p:nvSpPr>
          <p:cNvPr name="TextBox 20" id="20"/>
          <p:cNvSpPr txBox="true"/>
          <p:nvPr/>
        </p:nvSpPr>
        <p:spPr>
          <a:xfrm rot="0">
            <a:off x="12931008" y="8235446"/>
            <a:ext cx="4914806" cy="1729522"/>
          </a:xfrm>
          <a:prstGeom prst="rect">
            <a:avLst/>
          </a:prstGeom>
        </p:spPr>
        <p:txBody>
          <a:bodyPr anchor="t" rtlCol="false" tIns="0" lIns="0" bIns="0" rIns="0">
            <a:spAutoFit/>
          </a:bodyPr>
          <a:lstStyle/>
          <a:p>
            <a:pPr algn="l">
              <a:lnSpc>
                <a:spcPts val="3196"/>
              </a:lnSpc>
            </a:pPr>
            <a:r>
              <a:rPr lang="en-US" sz="2283">
                <a:solidFill>
                  <a:srgbClr val="745E4D"/>
                </a:solidFill>
                <a:latin typeface="Montserrat"/>
                <a:ea typeface="Montserrat"/>
                <a:cs typeface="Montserrat"/>
                <a:sym typeface="Montserrat"/>
              </a:rPr>
              <a:t>Distribué à la fin de cette réunion et disponible sur : </a:t>
            </a:r>
          </a:p>
          <a:p>
            <a:pPr algn="l">
              <a:lnSpc>
                <a:spcPts val="2497"/>
              </a:lnSpc>
            </a:pPr>
            <a:r>
              <a:rPr lang="en-US" sz="1783" u="sng">
                <a:solidFill>
                  <a:srgbClr val="745E4D"/>
                </a:solidFill>
                <a:latin typeface="Montserrat"/>
                <a:ea typeface="Montserrat"/>
                <a:cs typeface="Montserrat"/>
                <a:sym typeface="Montserrat"/>
                <a:hlinkClick r:id="rId10" tooltip="https://droit.univ-tours.fr/version-francaise/actualites/livret-daccueil-de-letudiant"/>
              </a:rPr>
              <a:t>www.droit.univ-tours.frhttps://droit.univ-tours.fr/version-francaise/actualites/livret-daccueil-de-letudiant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grpSp>
        <p:nvGrpSpPr>
          <p:cNvPr name="Group 2" id="2"/>
          <p:cNvGrpSpPr/>
          <p:nvPr/>
        </p:nvGrpSpPr>
        <p:grpSpPr>
          <a:xfrm rot="-10800000">
            <a:off x="5135772" y="1666694"/>
            <a:ext cx="4534879" cy="453487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10800000">
            <a:off x="-1616759" y="1638247"/>
            <a:ext cx="4534879" cy="453487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Freeform 8" id="8"/>
          <p:cNvSpPr/>
          <p:nvPr/>
        </p:nvSpPr>
        <p:spPr>
          <a:xfrm flipH="false" flipV="false" rot="5400000">
            <a:off x="1777283" y="2814637"/>
            <a:ext cx="4477986" cy="2238993"/>
          </a:xfrm>
          <a:custGeom>
            <a:avLst/>
            <a:gdLst/>
            <a:ahLst/>
            <a:cxnLst/>
            <a:rect r="r" b="b" t="t" l="l"/>
            <a:pathLst>
              <a:path h="2238993" w="4477986">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505545" y="3376651"/>
            <a:ext cx="15753755" cy="1766849"/>
          </a:xfrm>
          <a:prstGeom prst="rect">
            <a:avLst/>
          </a:prstGeom>
        </p:spPr>
        <p:txBody>
          <a:bodyPr anchor="t" rtlCol="false" tIns="0" lIns="0" bIns="0" rIns="0">
            <a:spAutoFit/>
          </a:bodyPr>
          <a:lstStyle/>
          <a:p>
            <a:pPr algn="ctr">
              <a:lnSpc>
                <a:spcPts val="14439"/>
              </a:lnSpc>
            </a:pPr>
            <a:r>
              <a:rPr lang="en-US" b="true" sz="10314">
                <a:solidFill>
                  <a:srgbClr val="F8F7F4"/>
                </a:solidFill>
                <a:latin typeface="RoxboroughCF Heavy"/>
                <a:ea typeface="RoxboroughCF Heavy"/>
                <a:cs typeface="RoxboroughCF Heavy"/>
                <a:sym typeface="RoxboroughCF Heavy"/>
              </a:rPr>
              <a:t>Merci, et bonne rentrée ! </a:t>
            </a:r>
          </a:p>
        </p:txBody>
      </p:sp>
      <p:sp>
        <p:nvSpPr>
          <p:cNvPr name="TextBox 10" id="10"/>
          <p:cNvSpPr txBox="true"/>
          <p:nvPr/>
        </p:nvSpPr>
        <p:spPr>
          <a:xfrm rot="0">
            <a:off x="6427793" y="6680345"/>
            <a:ext cx="10831507" cy="3125407"/>
          </a:xfrm>
          <a:prstGeom prst="rect">
            <a:avLst/>
          </a:prstGeom>
        </p:spPr>
        <p:txBody>
          <a:bodyPr anchor="t" rtlCol="false" tIns="0" lIns="0" bIns="0" rIns="0">
            <a:spAutoFit/>
          </a:bodyPr>
          <a:lstStyle/>
          <a:p>
            <a:pPr algn="just">
              <a:lnSpc>
                <a:spcPts val="4133"/>
              </a:lnSpc>
            </a:pPr>
            <a:r>
              <a:rPr lang="en-US" sz="2952" i="true" u="sng">
                <a:solidFill>
                  <a:srgbClr val="F8F7F4"/>
                </a:solidFill>
                <a:latin typeface="Montserrat Italics"/>
                <a:ea typeface="Montserrat Italics"/>
                <a:cs typeface="Montserrat Italics"/>
                <a:sym typeface="Montserrat Italics"/>
              </a:rPr>
              <a:t>Uniquement pour les étudiant.es inscrit.es en L1 Droit</a:t>
            </a:r>
            <a:r>
              <a:rPr lang="en-US" sz="2952">
                <a:solidFill>
                  <a:srgbClr val="F8F7F4"/>
                </a:solidFill>
                <a:latin typeface="Montserrat"/>
                <a:ea typeface="Montserrat"/>
                <a:cs typeface="Montserrat"/>
                <a:sym typeface="Montserrat"/>
              </a:rPr>
              <a:t>, </a:t>
            </a:r>
            <a:r>
              <a:rPr lang="en-US" sz="2952" b="true">
                <a:solidFill>
                  <a:srgbClr val="F8F7F4"/>
                </a:solidFill>
                <a:latin typeface="Montserrat Bold"/>
                <a:ea typeface="Montserrat Bold"/>
                <a:cs typeface="Montserrat Bold"/>
                <a:sym typeface="Montserrat Bold"/>
              </a:rPr>
              <a:t>n’oubliez pas de vous rendre au rez-de-chaussée du bâtiment B (</a:t>
            </a:r>
            <a:r>
              <a:rPr lang="en-US" b="true" sz="2952" i="true">
                <a:solidFill>
                  <a:srgbClr val="F8F7F4"/>
                </a:solidFill>
                <a:latin typeface="Montserrat Bold Italics"/>
                <a:ea typeface="Montserrat Bold Italics"/>
                <a:cs typeface="Montserrat Bold Italics"/>
                <a:sym typeface="Montserrat Bold Italics"/>
              </a:rPr>
              <a:t>à gauche en sortant de l’amphi par le bas</a:t>
            </a:r>
            <a:r>
              <a:rPr lang="en-US" sz="2952" b="true">
                <a:solidFill>
                  <a:srgbClr val="F8F7F4"/>
                </a:solidFill>
                <a:latin typeface="Montserrat Bold"/>
                <a:ea typeface="Montserrat Bold"/>
                <a:cs typeface="Montserrat Bold"/>
                <a:sym typeface="Montserrat Bold"/>
              </a:rPr>
              <a:t>) pour récupérer votre carte étudiant, votre livret de rentrée, et votre certificat étudiant.</a:t>
            </a:r>
          </a:p>
          <a:p>
            <a:pPr algn="just">
              <a:lnSpc>
                <a:spcPts val="4133"/>
              </a:lnSpc>
            </a:pPr>
          </a:p>
        </p:txBody>
      </p:sp>
      <p:sp>
        <p:nvSpPr>
          <p:cNvPr name="Freeform 11" id="11"/>
          <p:cNvSpPr/>
          <p:nvPr/>
        </p:nvSpPr>
        <p:spPr>
          <a:xfrm flipH="false" flipV="false" rot="0">
            <a:off x="1028700" y="6605676"/>
            <a:ext cx="3361731" cy="3200075"/>
          </a:xfrm>
          <a:custGeom>
            <a:avLst/>
            <a:gdLst/>
            <a:ahLst/>
            <a:cxnLst/>
            <a:rect r="r" b="b" t="t" l="l"/>
            <a:pathLst>
              <a:path h="3200075" w="3361731">
                <a:moveTo>
                  <a:pt x="0" y="0"/>
                </a:moveTo>
                <a:lnTo>
                  <a:pt x="3361731" y="0"/>
                </a:lnTo>
                <a:lnTo>
                  <a:pt x="3361731" y="3200075"/>
                </a:lnTo>
                <a:lnTo>
                  <a:pt x="0" y="3200075"/>
                </a:lnTo>
                <a:lnTo>
                  <a:pt x="0" y="0"/>
                </a:lnTo>
                <a:close/>
              </a:path>
            </a:pathLst>
          </a:custGeom>
          <a:blipFill>
            <a:blip r:embed="rId4"/>
            <a:stretch>
              <a:fillRect l="0" t="0" r="-69228"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sp>
        <p:nvSpPr>
          <p:cNvPr name="Freeform 2" id="2"/>
          <p:cNvSpPr/>
          <p:nvPr/>
        </p:nvSpPr>
        <p:spPr>
          <a:xfrm flipH="false" flipV="false" rot="0">
            <a:off x="6627912" y="8472680"/>
            <a:ext cx="443746" cy="406582"/>
          </a:xfrm>
          <a:custGeom>
            <a:avLst/>
            <a:gdLst/>
            <a:ahLst/>
            <a:cxnLst/>
            <a:rect r="r" b="b" t="t" l="l"/>
            <a:pathLst>
              <a:path h="406582" w="443746">
                <a:moveTo>
                  <a:pt x="0" y="0"/>
                </a:moveTo>
                <a:lnTo>
                  <a:pt x="443746" y="0"/>
                </a:lnTo>
                <a:lnTo>
                  <a:pt x="443746" y="406582"/>
                </a:lnTo>
                <a:lnTo>
                  <a:pt x="0" y="406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697343" y="148399"/>
            <a:ext cx="1891813" cy="4074635"/>
          </a:xfrm>
          <a:prstGeom prst="rect">
            <a:avLst/>
          </a:prstGeom>
        </p:spPr>
        <p:txBody>
          <a:bodyPr anchor="t" rtlCol="false" tIns="0" lIns="0" bIns="0" rIns="0">
            <a:spAutoFit/>
          </a:bodyPr>
          <a:lstStyle/>
          <a:p>
            <a:pPr algn="ctr">
              <a:lnSpc>
                <a:spcPts val="33309"/>
              </a:lnSpc>
            </a:pPr>
            <a:r>
              <a:rPr lang="en-US" b="true" sz="23792">
                <a:solidFill>
                  <a:srgbClr val="F8F7F4"/>
                </a:solidFill>
                <a:latin typeface="RoxboroughCF Bold"/>
                <a:ea typeface="RoxboroughCF Bold"/>
                <a:cs typeface="RoxboroughCF Bold"/>
                <a:sym typeface="RoxboroughCF Bold"/>
              </a:rPr>
              <a:t>3</a:t>
            </a:r>
          </a:p>
        </p:txBody>
      </p:sp>
      <p:sp>
        <p:nvSpPr>
          <p:cNvPr name="TextBox 4" id="4"/>
          <p:cNvSpPr txBox="true"/>
          <p:nvPr/>
        </p:nvSpPr>
        <p:spPr>
          <a:xfrm rot="0">
            <a:off x="12312144" y="3861799"/>
            <a:ext cx="5126596" cy="2956796"/>
          </a:xfrm>
          <a:prstGeom prst="rect">
            <a:avLst/>
          </a:prstGeom>
        </p:spPr>
        <p:txBody>
          <a:bodyPr anchor="t" rtlCol="false" tIns="0" lIns="0" bIns="0" rIns="0">
            <a:spAutoFit/>
          </a:bodyPr>
          <a:lstStyle/>
          <a:p>
            <a:pPr algn="ctr">
              <a:lnSpc>
                <a:spcPts val="2926"/>
              </a:lnSpc>
            </a:pPr>
            <a:r>
              <a:rPr lang="en-US" sz="2090" b="true">
                <a:solidFill>
                  <a:srgbClr val="F8F7F4"/>
                </a:solidFill>
                <a:latin typeface="Montserrat Bold"/>
                <a:ea typeface="Montserrat Bold"/>
                <a:cs typeface="Montserrat Bold"/>
                <a:sym typeface="Montserrat Bold"/>
              </a:rPr>
              <a:t>Des visites de la bibliothèque universitaire</a:t>
            </a:r>
          </a:p>
          <a:p>
            <a:pPr algn="ctr">
              <a:lnSpc>
                <a:spcPts val="2926"/>
              </a:lnSpc>
            </a:pPr>
          </a:p>
          <a:p>
            <a:pPr algn="ctr">
              <a:lnSpc>
                <a:spcPts val="2926"/>
              </a:lnSpc>
            </a:pPr>
            <a:r>
              <a:rPr lang="en-US" sz="2090" b="true">
                <a:solidFill>
                  <a:srgbClr val="F8F7F4"/>
                </a:solidFill>
                <a:latin typeface="Montserrat Bold"/>
                <a:ea typeface="Montserrat Bold"/>
                <a:cs typeface="Montserrat Bold"/>
                <a:sym typeface="Montserrat Bold"/>
              </a:rPr>
              <a:t>Lien inscription :</a:t>
            </a:r>
          </a:p>
          <a:p>
            <a:pPr algn="ctr">
              <a:lnSpc>
                <a:spcPts val="2926"/>
              </a:lnSpc>
            </a:pPr>
            <a:r>
              <a:rPr lang="en-US" sz="2090" u="sng">
                <a:solidFill>
                  <a:srgbClr val="F8F7F4"/>
                </a:solidFill>
                <a:latin typeface="Montserrat"/>
                <a:ea typeface="Montserrat"/>
                <a:cs typeface="Montserrat"/>
                <a:sym typeface="Montserrat"/>
                <a:hlinkClick r:id="rId4" tooltip="https://www.supersaas.fr/schedule/PRV_Tours/BU2Lions"/>
              </a:rPr>
              <a:t>https://www.supersaas.fr/schedule/PRV_Tours/BU2Lions</a:t>
            </a:r>
          </a:p>
          <a:p>
            <a:pPr algn="ctr">
              <a:lnSpc>
                <a:spcPts val="2926"/>
              </a:lnSpc>
            </a:pPr>
          </a:p>
          <a:p>
            <a:pPr algn="just">
              <a:lnSpc>
                <a:spcPts val="2926"/>
              </a:lnSpc>
            </a:pPr>
          </a:p>
        </p:txBody>
      </p:sp>
      <p:sp>
        <p:nvSpPr>
          <p:cNvPr name="Freeform 5" id="5"/>
          <p:cNvSpPr/>
          <p:nvPr/>
        </p:nvSpPr>
        <p:spPr>
          <a:xfrm flipH="false" flipV="false" rot="0">
            <a:off x="12801470" y="6058225"/>
            <a:ext cx="4147943" cy="4228775"/>
          </a:xfrm>
          <a:custGeom>
            <a:avLst/>
            <a:gdLst/>
            <a:ahLst/>
            <a:cxnLst/>
            <a:rect r="r" b="b" t="t" l="l"/>
            <a:pathLst>
              <a:path h="4228775" w="4147943">
                <a:moveTo>
                  <a:pt x="0" y="0"/>
                </a:moveTo>
                <a:lnTo>
                  <a:pt x="4147944" y="0"/>
                </a:lnTo>
                <a:lnTo>
                  <a:pt x="4147944" y="4228775"/>
                </a:lnTo>
                <a:lnTo>
                  <a:pt x="0" y="4228775"/>
                </a:lnTo>
                <a:lnTo>
                  <a:pt x="0" y="0"/>
                </a:lnTo>
                <a:close/>
              </a:path>
            </a:pathLst>
          </a:custGeom>
          <a:blipFill>
            <a:blip r:embed="rId5"/>
            <a:stretch>
              <a:fillRect l="0" t="0" r="-81242" b="0"/>
            </a:stretch>
          </a:blipFill>
        </p:spPr>
      </p:sp>
      <p:sp>
        <p:nvSpPr>
          <p:cNvPr name="TextBox 6" id="6"/>
          <p:cNvSpPr txBox="true"/>
          <p:nvPr/>
        </p:nvSpPr>
        <p:spPr>
          <a:xfrm rot="0">
            <a:off x="572853" y="196185"/>
            <a:ext cx="8571147" cy="832515"/>
          </a:xfrm>
          <a:prstGeom prst="rect">
            <a:avLst/>
          </a:prstGeom>
        </p:spPr>
        <p:txBody>
          <a:bodyPr anchor="t" rtlCol="false" tIns="0" lIns="0" bIns="0" rIns="0">
            <a:spAutoFit/>
          </a:bodyPr>
          <a:lstStyle/>
          <a:p>
            <a:pPr algn="l">
              <a:lnSpc>
                <a:spcPts val="6709"/>
              </a:lnSpc>
            </a:pPr>
            <a:r>
              <a:rPr lang="en-US" sz="4792" b="true">
                <a:solidFill>
                  <a:srgbClr val="F8F7F4"/>
                </a:solidFill>
                <a:latin typeface="RoxboroughCF Bold"/>
                <a:ea typeface="RoxboroughCF Bold"/>
                <a:cs typeface="RoxboroughCF Bold"/>
                <a:sym typeface="RoxboroughCF Bold"/>
              </a:rPr>
              <a:t>Votre semaine de pré-rentrée</a:t>
            </a:r>
          </a:p>
        </p:txBody>
      </p:sp>
      <p:sp>
        <p:nvSpPr>
          <p:cNvPr name="TextBox 7" id="7"/>
          <p:cNvSpPr txBox="true"/>
          <p:nvPr/>
        </p:nvSpPr>
        <p:spPr>
          <a:xfrm rot="0">
            <a:off x="2970209" y="322919"/>
            <a:ext cx="960951" cy="3773220"/>
          </a:xfrm>
          <a:prstGeom prst="rect">
            <a:avLst/>
          </a:prstGeom>
        </p:spPr>
        <p:txBody>
          <a:bodyPr anchor="t" rtlCol="false" tIns="0" lIns="0" bIns="0" rIns="0">
            <a:spAutoFit/>
          </a:bodyPr>
          <a:lstStyle/>
          <a:p>
            <a:pPr algn="ctr">
              <a:lnSpc>
                <a:spcPts val="30966"/>
              </a:lnSpc>
            </a:pPr>
            <a:r>
              <a:rPr lang="en-US" b="true" sz="22118">
                <a:solidFill>
                  <a:srgbClr val="F8F7F4"/>
                </a:solidFill>
                <a:latin typeface="RoxboroughCF Bold"/>
                <a:ea typeface="RoxboroughCF Bold"/>
                <a:cs typeface="RoxboroughCF Bold"/>
                <a:sym typeface="RoxboroughCF Bold"/>
              </a:rPr>
              <a:t>1</a:t>
            </a:r>
          </a:p>
        </p:txBody>
      </p:sp>
      <p:sp>
        <p:nvSpPr>
          <p:cNvPr name="TextBox 8" id="8"/>
          <p:cNvSpPr txBox="true"/>
          <p:nvPr/>
        </p:nvSpPr>
        <p:spPr>
          <a:xfrm rot="0">
            <a:off x="8257618" y="322919"/>
            <a:ext cx="1772765" cy="3773220"/>
          </a:xfrm>
          <a:prstGeom prst="rect">
            <a:avLst/>
          </a:prstGeom>
        </p:spPr>
        <p:txBody>
          <a:bodyPr anchor="t" rtlCol="false" tIns="0" lIns="0" bIns="0" rIns="0">
            <a:spAutoFit/>
          </a:bodyPr>
          <a:lstStyle/>
          <a:p>
            <a:pPr algn="ctr">
              <a:lnSpc>
                <a:spcPts val="30966"/>
              </a:lnSpc>
            </a:pPr>
            <a:r>
              <a:rPr lang="en-US" b="true" sz="22118">
                <a:solidFill>
                  <a:srgbClr val="F8F7F4"/>
                </a:solidFill>
                <a:latin typeface="RoxboroughCF Bold"/>
                <a:ea typeface="RoxboroughCF Bold"/>
                <a:cs typeface="RoxboroughCF Bold"/>
                <a:sym typeface="RoxboroughCF Bold"/>
              </a:rPr>
              <a:t>2</a:t>
            </a:r>
          </a:p>
        </p:txBody>
      </p:sp>
      <p:sp>
        <p:nvSpPr>
          <p:cNvPr name="TextBox 9" id="9"/>
          <p:cNvSpPr txBox="true"/>
          <p:nvPr/>
        </p:nvSpPr>
        <p:spPr>
          <a:xfrm rot="0">
            <a:off x="771287" y="3861799"/>
            <a:ext cx="5358795" cy="6252994"/>
          </a:xfrm>
          <a:prstGeom prst="rect">
            <a:avLst/>
          </a:prstGeom>
        </p:spPr>
        <p:txBody>
          <a:bodyPr anchor="t" rtlCol="false" tIns="0" lIns="0" bIns="0" rIns="0">
            <a:spAutoFit/>
          </a:bodyPr>
          <a:lstStyle/>
          <a:p>
            <a:pPr algn="ctr">
              <a:lnSpc>
                <a:spcPts val="2861"/>
              </a:lnSpc>
            </a:pPr>
            <a:r>
              <a:rPr lang="en-US" sz="2044" b="true">
                <a:solidFill>
                  <a:srgbClr val="F8F7F4"/>
                </a:solidFill>
                <a:latin typeface="Montserrat Bold"/>
                <a:ea typeface="Montserrat Bold"/>
                <a:cs typeface="Montserrat Bold"/>
                <a:sym typeface="Montserrat Bold"/>
              </a:rPr>
              <a:t>Formations à l’Environnement Numérique de Travail (ENT) et aux Ressources du Service Commun de Documentation (SCD) </a:t>
            </a:r>
          </a:p>
          <a:p>
            <a:pPr algn="ctr">
              <a:lnSpc>
                <a:spcPts val="2861"/>
              </a:lnSpc>
            </a:pPr>
          </a:p>
          <a:p>
            <a:pPr algn="just">
              <a:lnSpc>
                <a:spcPts val="2581"/>
              </a:lnSpc>
            </a:pPr>
            <a:r>
              <a:rPr lang="en-US" sz="1844">
                <a:solidFill>
                  <a:srgbClr val="F8F7F4"/>
                </a:solidFill>
                <a:latin typeface="Montserrat"/>
                <a:ea typeface="Montserrat"/>
                <a:cs typeface="Montserrat"/>
                <a:sym typeface="Montserrat"/>
              </a:rPr>
              <a:t>Le mardi 26 août 2024 :</a:t>
            </a:r>
          </a:p>
          <a:p>
            <a:pPr algn="just">
              <a:lnSpc>
                <a:spcPts val="2581"/>
              </a:lnSpc>
            </a:pPr>
            <a:r>
              <a:rPr lang="en-US" sz="1844">
                <a:solidFill>
                  <a:srgbClr val="F8F7F4"/>
                </a:solidFill>
                <a:latin typeface="Montserrat"/>
                <a:ea typeface="Montserrat"/>
                <a:cs typeface="Montserrat"/>
                <a:sym typeface="Montserrat"/>
              </a:rPr>
              <a:t> </a:t>
            </a:r>
          </a:p>
          <a:p>
            <a:pPr algn="just" marL="398146" indent="-199073" lvl="1">
              <a:lnSpc>
                <a:spcPts val="2581"/>
              </a:lnSpc>
              <a:buFont typeface="Arial"/>
              <a:buChar char="•"/>
            </a:pPr>
            <a:r>
              <a:rPr lang="en-US" b="true" sz="1844">
                <a:solidFill>
                  <a:srgbClr val="F8F7F4"/>
                </a:solidFill>
                <a:latin typeface="Montserrat Bold"/>
                <a:ea typeface="Montserrat Bold"/>
                <a:cs typeface="Montserrat Bold"/>
                <a:sym typeface="Montserrat Bold"/>
              </a:rPr>
              <a:t>13h00 à 15h00</a:t>
            </a:r>
            <a:r>
              <a:rPr lang="en-US" sz="1844">
                <a:solidFill>
                  <a:srgbClr val="F8F7F4"/>
                </a:solidFill>
                <a:latin typeface="Montserrat"/>
                <a:ea typeface="Montserrat"/>
                <a:cs typeface="Montserrat"/>
                <a:sym typeface="Montserrat"/>
              </a:rPr>
              <a:t> : </a:t>
            </a:r>
            <a:r>
              <a:rPr lang="en-US" b="true" sz="1844">
                <a:solidFill>
                  <a:srgbClr val="F8F7F4"/>
                </a:solidFill>
                <a:latin typeface="Montserrat Bold"/>
                <a:ea typeface="Montserrat Bold"/>
                <a:cs typeface="Montserrat Bold"/>
                <a:sym typeface="Montserrat Bold"/>
              </a:rPr>
              <a:t>amphi A</a:t>
            </a:r>
            <a:r>
              <a:rPr lang="en-US" sz="1844">
                <a:solidFill>
                  <a:srgbClr val="F8F7F4"/>
                </a:solidFill>
                <a:latin typeface="Montserrat"/>
                <a:ea typeface="Montserrat"/>
                <a:cs typeface="Montserrat"/>
                <a:sym typeface="Montserrat"/>
              </a:rPr>
              <a:t> (L1 Droit noms de famille de A à M inclus + L1 Droit Français – Droit Allemand) – intervention du SUAPS et SSE en fin de réunion (15 min chacun) </a:t>
            </a:r>
          </a:p>
          <a:p>
            <a:pPr algn="just">
              <a:lnSpc>
                <a:spcPts val="2581"/>
              </a:lnSpc>
            </a:pPr>
          </a:p>
          <a:p>
            <a:pPr algn="just" marL="398146" indent="-199073" lvl="1">
              <a:lnSpc>
                <a:spcPts val="2581"/>
              </a:lnSpc>
              <a:buFont typeface="Arial"/>
              <a:buChar char="•"/>
            </a:pPr>
            <a:r>
              <a:rPr lang="en-US" b="true" sz="1844">
                <a:solidFill>
                  <a:srgbClr val="F8F7F4"/>
                </a:solidFill>
                <a:latin typeface="Montserrat Bold"/>
                <a:ea typeface="Montserrat Bold"/>
                <a:cs typeface="Montserrat Bold"/>
                <a:sym typeface="Montserrat Bold"/>
              </a:rPr>
              <a:t>15h45 à 17h45</a:t>
            </a:r>
            <a:r>
              <a:rPr lang="en-US" sz="1844">
                <a:solidFill>
                  <a:srgbClr val="F8F7F4"/>
                </a:solidFill>
                <a:latin typeface="Montserrat"/>
                <a:ea typeface="Montserrat"/>
                <a:cs typeface="Montserrat"/>
                <a:sym typeface="Montserrat"/>
              </a:rPr>
              <a:t> : </a:t>
            </a:r>
            <a:r>
              <a:rPr lang="en-US" b="true" sz="1844">
                <a:solidFill>
                  <a:srgbClr val="F8F7F4"/>
                </a:solidFill>
                <a:latin typeface="Montserrat Bold"/>
                <a:ea typeface="Montserrat Bold"/>
                <a:cs typeface="Montserrat Bold"/>
                <a:sym typeface="Montserrat Bold"/>
              </a:rPr>
              <a:t>amphi A</a:t>
            </a:r>
            <a:r>
              <a:rPr lang="en-US" sz="1844">
                <a:solidFill>
                  <a:srgbClr val="F8F7F4"/>
                </a:solidFill>
                <a:latin typeface="Montserrat"/>
                <a:ea typeface="Montserrat"/>
                <a:cs typeface="Montserrat"/>
                <a:sym typeface="Montserrat"/>
              </a:rPr>
              <a:t> (L1 Droit noms de famille de N à Z inclus + L1 double licence Droit-Science Politique + L1 Droit-Langues) – intervention du SUAPS et SSE en fin de réunion (15 min chacun)</a:t>
            </a:r>
          </a:p>
          <a:p>
            <a:pPr algn="l">
              <a:lnSpc>
                <a:spcPts val="1881"/>
              </a:lnSpc>
            </a:pPr>
          </a:p>
        </p:txBody>
      </p:sp>
      <p:sp>
        <p:nvSpPr>
          <p:cNvPr name="TextBox 10" id="10"/>
          <p:cNvSpPr txBox="true"/>
          <p:nvPr/>
        </p:nvSpPr>
        <p:spPr>
          <a:xfrm rot="0">
            <a:off x="6627912" y="3861799"/>
            <a:ext cx="5188931" cy="5678441"/>
          </a:xfrm>
          <a:prstGeom prst="rect">
            <a:avLst/>
          </a:prstGeom>
        </p:spPr>
        <p:txBody>
          <a:bodyPr anchor="t" rtlCol="false" tIns="0" lIns="0" bIns="0" rIns="0">
            <a:spAutoFit/>
          </a:bodyPr>
          <a:lstStyle/>
          <a:p>
            <a:pPr algn="ctr">
              <a:lnSpc>
                <a:spcPts val="2575"/>
              </a:lnSpc>
            </a:pPr>
            <a:r>
              <a:rPr lang="en-US" sz="1839" b="true">
                <a:solidFill>
                  <a:srgbClr val="F8F7F4"/>
                </a:solidFill>
                <a:latin typeface="Montserrat Bold"/>
                <a:ea typeface="Montserrat Bold"/>
                <a:cs typeface="Montserrat Bold"/>
                <a:sym typeface="Montserrat Bold"/>
              </a:rPr>
              <a:t>Cours d’Introduction aux études juridiques : </a:t>
            </a:r>
          </a:p>
          <a:p>
            <a:pPr algn="ctr">
              <a:lnSpc>
                <a:spcPts val="2575"/>
              </a:lnSpc>
            </a:pPr>
            <a:r>
              <a:rPr lang="en-US" sz="1839" b="true">
                <a:solidFill>
                  <a:srgbClr val="F8F7F4"/>
                </a:solidFill>
                <a:latin typeface="Montserrat Bold"/>
                <a:ea typeface="Montserrat Bold"/>
                <a:cs typeface="Montserrat Bold"/>
                <a:sym typeface="Montserrat Bold"/>
              </a:rPr>
              <a:t>« Qu’est-ce que le droit ? » </a:t>
            </a:r>
          </a:p>
          <a:p>
            <a:pPr algn="ctr">
              <a:lnSpc>
                <a:spcPts val="2575"/>
              </a:lnSpc>
            </a:pPr>
            <a:r>
              <a:rPr lang="en-US" sz="1839" b="true">
                <a:solidFill>
                  <a:srgbClr val="F8F7F4"/>
                </a:solidFill>
                <a:latin typeface="Montserrat Bold"/>
                <a:ea typeface="Montserrat Bold"/>
                <a:cs typeface="Montserrat Bold"/>
                <a:sym typeface="Montserrat Bold"/>
              </a:rPr>
              <a:t>(12h de cours réparties sur 3 jours) </a:t>
            </a:r>
          </a:p>
          <a:p>
            <a:pPr algn="l">
              <a:lnSpc>
                <a:spcPts val="2435"/>
              </a:lnSpc>
            </a:pPr>
          </a:p>
          <a:p>
            <a:pPr algn="ctr">
              <a:lnSpc>
                <a:spcPts val="2435"/>
              </a:lnSpc>
            </a:pPr>
            <a:r>
              <a:rPr lang="en-US" sz="1739" b="true">
                <a:solidFill>
                  <a:srgbClr val="F8F7F4"/>
                </a:solidFill>
                <a:latin typeface="Montserrat Bold"/>
                <a:ea typeface="Montserrat Bold"/>
                <a:cs typeface="Montserrat Bold"/>
                <a:sym typeface="Montserrat Bold"/>
              </a:rPr>
              <a:t>Du mercredi 27 au vendredi 29 août 2025</a:t>
            </a:r>
          </a:p>
          <a:p>
            <a:pPr algn="ctr">
              <a:lnSpc>
                <a:spcPts val="2435"/>
              </a:lnSpc>
            </a:pPr>
            <a:r>
              <a:rPr lang="en-US" sz="1739" b="true">
                <a:solidFill>
                  <a:srgbClr val="F8F7F4"/>
                </a:solidFill>
                <a:latin typeface="Montserrat Bold"/>
                <a:ea typeface="Montserrat Bold"/>
                <a:cs typeface="Montserrat Bold"/>
                <a:sym typeface="Montserrat Bold"/>
              </a:rPr>
              <a:t>10h00 à 12h00 et de 13h30 à 15h30</a:t>
            </a:r>
          </a:p>
          <a:p>
            <a:pPr algn="just">
              <a:lnSpc>
                <a:spcPts val="2435"/>
              </a:lnSpc>
            </a:pPr>
          </a:p>
          <a:p>
            <a:pPr algn="just">
              <a:lnSpc>
                <a:spcPts val="2435"/>
              </a:lnSpc>
            </a:pPr>
            <a:r>
              <a:rPr lang="en-US" sz="1739">
                <a:solidFill>
                  <a:srgbClr val="F8F7F4"/>
                </a:solidFill>
                <a:latin typeface="Montserrat"/>
                <a:ea typeface="Montserrat"/>
                <a:cs typeface="Montserrat"/>
                <a:sym typeface="Montserrat"/>
              </a:rPr>
              <a:t>Amphi D : L1 Droit étudiant.es de A à N inclus</a:t>
            </a:r>
          </a:p>
          <a:p>
            <a:pPr algn="just">
              <a:lnSpc>
                <a:spcPts val="2435"/>
              </a:lnSpc>
            </a:pPr>
          </a:p>
          <a:p>
            <a:pPr algn="just">
              <a:lnSpc>
                <a:spcPts val="2435"/>
              </a:lnSpc>
            </a:pPr>
            <a:r>
              <a:rPr lang="en-US" sz="1739">
                <a:solidFill>
                  <a:srgbClr val="F8F7F4"/>
                </a:solidFill>
                <a:latin typeface="Montserrat"/>
                <a:ea typeface="Montserrat"/>
                <a:cs typeface="Montserrat"/>
                <a:sym typeface="Montserrat"/>
              </a:rPr>
              <a:t>Amphi A : L1 Droit étudiant.es de O à Z, L1 double licence Droit-Science Politique, L1 Droit-Langues et L1 DFDA</a:t>
            </a:r>
          </a:p>
          <a:p>
            <a:pPr algn="just">
              <a:lnSpc>
                <a:spcPts val="2435"/>
              </a:lnSpc>
            </a:pPr>
          </a:p>
          <a:p>
            <a:pPr algn="just">
              <a:lnSpc>
                <a:spcPts val="2435"/>
              </a:lnSpc>
            </a:pPr>
          </a:p>
          <a:p>
            <a:pPr algn="just">
              <a:lnSpc>
                <a:spcPts val="2855"/>
              </a:lnSpc>
            </a:pPr>
            <a:r>
              <a:rPr lang="en-US" sz="2039">
                <a:solidFill>
                  <a:srgbClr val="F8F7F4"/>
                </a:solidFill>
                <a:latin typeface="Montserrat"/>
                <a:ea typeface="Montserrat"/>
                <a:cs typeface="Montserrat"/>
                <a:sym typeface="Montserrat"/>
              </a:rPr>
              <a:t>         Les 12h de cours doivent être suivies avec le même enseignant !</a:t>
            </a:r>
          </a:p>
          <a:p>
            <a:pPr algn="l">
              <a:lnSpc>
                <a:spcPts val="2504"/>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grpSp>
        <p:nvGrpSpPr>
          <p:cNvPr name="Group 2" id="2"/>
          <p:cNvGrpSpPr/>
          <p:nvPr/>
        </p:nvGrpSpPr>
        <p:grpSpPr>
          <a:xfrm rot="-10800000">
            <a:off x="5135772" y="1666694"/>
            <a:ext cx="4534879" cy="453487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grpSp>
        <p:nvGrpSpPr>
          <p:cNvPr name="Group 5" id="5"/>
          <p:cNvGrpSpPr/>
          <p:nvPr/>
        </p:nvGrpSpPr>
        <p:grpSpPr>
          <a:xfrm rot="-10800000">
            <a:off x="-1616759" y="1638247"/>
            <a:ext cx="4534879" cy="453487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9479"/>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3178"/>
                </a:lnSpc>
              </a:pPr>
            </a:p>
          </p:txBody>
        </p:sp>
      </p:grpSp>
      <p:sp>
        <p:nvSpPr>
          <p:cNvPr name="Freeform 8" id="8"/>
          <p:cNvSpPr/>
          <p:nvPr/>
        </p:nvSpPr>
        <p:spPr>
          <a:xfrm flipH="false" flipV="false" rot="5400000">
            <a:off x="1777283" y="2814637"/>
            <a:ext cx="4477986" cy="2238993"/>
          </a:xfrm>
          <a:custGeom>
            <a:avLst/>
            <a:gdLst/>
            <a:ahLst/>
            <a:cxnLst/>
            <a:rect r="r" b="b" t="t" l="l"/>
            <a:pathLst>
              <a:path h="2238993" w="4477986">
                <a:moveTo>
                  <a:pt x="0" y="0"/>
                </a:moveTo>
                <a:lnTo>
                  <a:pt x="4477986" y="0"/>
                </a:lnTo>
                <a:lnTo>
                  <a:pt x="4477986" y="2238993"/>
                </a:lnTo>
                <a:lnTo>
                  <a:pt x="0" y="2238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728506" y="3198243"/>
            <a:ext cx="15559494" cy="2681455"/>
          </a:xfrm>
          <a:prstGeom prst="rect">
            <a:avLst/>
          </a:prstGeom>
        </p:spPr>
        <p:txBody>
          <a:bodyPr anchor="t" rtlCol="false" tIns="0" lIns="0" bIns="0" rIns="0">
            <a:spAutoFit/>
          </a:bodyPr>
          <a:lstStyle/>
          <a:p>
            <a:pPr algn="ctr">
              <a:lnSpc>
                <a:spcPts val="10753"/>
              </a:lnSpc>
            </a:pPr>
            <a:r>
              <a:rPr lang="en-US" b="true" sz="7680">
                <a:solidFill>
                  <a:srgbClr val="F8F7F4"/>
                </a:solidFill>
                <a:latin typeface="RoxboroughCF Heavy"/>
                <a:ea typeface="RoxboroughCF Heavy"/>
                <a:cs typeface="RoxboroughCF Heavy"/>
                <a:sym typeface="RoxboroughCF Heavy"/>
              </a:rPr>
              <a:t>Votre première année de Licence de droit...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00044" y="6522957"/>
            <a:ext cx="1185051" cy="1105936"/>
          </a:xfrm>
          <a:custGeom>
            <a:avLst/>
            <a:gdLst/>
            <a:ahLst/>
            <a:cxnLst/>
            <a:rect r="r" b="b" t="t" l="l"/>
            <a:pathLst>
              <a:path h="1105936" w="1185051">
                <a:moveTo>
                  <a:pt x="0" y="0"/>
                </a:moveTo>
                <a:lnTo>
                  <a:pt x="1185051" y="0"/>
                </a:lnTo>
                <a:lnTo>
                  <a:pt x="1185051" y="1105936"/>
                </a:lnTo>
                <a:lnTo>
                  <a:pt x="0" y="11059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85221" y="6203304"/>
            <a:ext cx="3517558" cy="3385650"/>
          </a:xfrm>
          <a:custGeom>
            <a:avLst/>
            <a:gdLst/>
            <a:ahLst/>
            <a:cxnLst/>
            <a:rect r="r" b="b" t="t" l="l"/>
            <a:pathLst>
              <a:path h="3385650" w="3517558">
                <a:moveTo>
                  <a:pt x="0" y="0"/>
                </a:moveTo>
                <a:lnTo>
                  <a:pt x="3517558" y="0"/>
                </a:lnTo>
                <a:lnTo>
                  <a:pt x="3517558" y="3385650"/>
                </a:lnTo>
                <a:lnTo>
                  <a:pt x="0" y="33856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719411" y="2231819"/>
            <a:ext cx="13852650" cy="3360365"/>
          </a:xfrm>
          <a:prstGeom prst="rect">
            <a:avLst/>
          </a:prstGeom>
        </p:spPr>
        <p:txBody>
          <a:bodyPr anchor="t" rtlCol="false" tIns="0" lIns="0" bIns="0" rIns="0">
            <a:spAutoFit/>
          </a:bodyPr>
          <a:lstStyle/>
          <a:p>
            <a:pPr algn="ctr">
              <a:lnSpc>
                <a:spcPts val="5883"/>
              </a:lnSpc>
            </a:pPr>
            <a:r>
              <a:rPr lang="en-US" sz="4202" b="true">
                <a:solidFill>
                  <a:srgbClr val="745E4D"/>
                </a:solidFill>
                <a:latin typeface="Montserrat Bold"/>
                <a:ea typeface="Montserrat Bold"/>
                <a:cs typeface="Montserrat Bold"/>
                <a:sym typeface="Montserrat Bold"/>
              </a:rPr>
              <a:t>L’offre de formation</a:t>
            </a:r>
          </a:p>
          <a:p>
            <a:pPr algn="l">
              <a:lnSpc>
                <a:spcPts val="3783"/>
              </a:lnSpc>
            </a:pPr>
            <a:r>
              <a:rPr lang="en-US" sz="2702">
                <a:solidFill>
                  <a:srgbClr val="745E4D"/>
                </a:solidFill>
                <a:latin typeface="Montserrat"/>
                <a:ea typeface="Montserrat"/>
                <a:cs typeface="Montserrat"/>
                <a:sym typeface="Montserrat"/>
              </a:rPr>
              <a:t> </a:t>
            </a:r>
          </a:p>
          <a:p>
            <a:pPr algn="just">
              <a:lnSpc>
                <a:spcPts val="4763"/>
              </a:lnSpc>
            </a:pPr>
            <a:r>
              <a:rPr lang="en-US" sz="3402">
                <a:solidFill>
                  <a:srgbClr val="745E4D"/>
                </a:solidFill>
                <a:latin typeface="Montserrat"/>
                <a:ea typeface="Montserrat"/>
                <a:cs typeface="Montserrat"/>
                <a:sym typeface="Montserrat"/>
              </a:rPr>
              <a:t>Toutes les informations utiles sont sur le site internet de la faculté de droit : </a:t>
            </a:r>
            <a:r>
              <a:rPr lang="en-US" b="true" sz="3402" u="sng">
                <a:solidFill>
                  <a:srgbClr val="745E4D"/>
                </a:solidFill>
                <a:latin typeface="Montserrat Bold"/>
                <a:ea typeface="Montserrat Bold"/>
                <a:cs typeface="Montserrat Bold"/>
                <a:sym typeface="Montserrat Bold"/>
                <a:hlinkClick r:id="rId6" tooltip="https://droit.univ-tours.fr/"/>
              </a:rPr>
              <a:t>https://droit.univ-tours.fr</a:t>
            </a:r>
          </a:p>
          <a:p>
            <a:pPr algn="l">
              <a:lnSpc>
                <a:spcPts val="3783"/>
              </a:lnSpc>
            </a:pPr>
          </a:p>
          <a:p>
            <a:pPr algn="ctr">
              <a:lnSpc>
                <a:spcPts val="3783"/>
              </a:lnSpc>
            </a:pPr>
            <a:r>
              <a:rPr lang="en-US" sz="2702">
                <a:solidFill>
                  <a:srgbClr val="745E4D"/>
                </a:solidFill>
                <a:latin typeface="Montserrat"/>
                <a:ea typeface="Montserrat"/>
                <a:cs typeface="Montserrat"/>
                <a:sym typeface="Montserrat"/>
              </a:rPr>
              <a:t>Rubrique Formations – Licences – Licence Droit – L1 Droit </a:t>
            </a:r>
          </a:p>
        </p:txBody>
      </p:sp>
      <p:sp>
        <p:nvSpPr>
          <p:cNvPr name="Freeform 5" id="5"/>
          <p:cNvSpPr/>
          <p:nvPr/>
        </p:nvSpPr>
        <p:spPr>
          <a:xfrm flipH="false" flipV="false" rot="0">
            <a:off x="8185971" y="7075925"/>
            <a:ext cx="1459765" cy="2268499"/>
          </a:xfrm>
          <a:custGeom>
            <a:avLst/>
            <a:gdLst/>
            <a:ahLst/>
            <a:cxnLst/>
            <a:rect r="r" b="b" t="t" l="l"/>
            <a:pathLst>
              <a:path h="2268499" w="1459765">
                <a:moveTo>
                  <a:pt x="0" y="0"/>
                </a:moveTo>
                <a:lnTo>
                  <a:pt x="1459765" y="0"/>
                </a:lnTo>
                <a:lnTo>
                  <a:pt x="1459765" y="2268499"/>
                </a:lnTo>
                <a:lnTo>
                  <a:pt x="0" y="22684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745E4D"/>
        </a:solidFill>
      </p:bgPr>
    </p:bg>
    <p:spTree>
      <p:nvGrpSpPr>
        <p:cNvPr id="1" name=""/>
        <p:cNvGrpSpPr/>
        <p:nvPr/>
      </p:nvGrpSpPr>
      <p:grpSpPr>
        <a:xfrm>
          <a:off x="0" y="0"/>
          <a:ext cx="0" cy="0"/>
          <a:chOff x="0" y="0"/>
          <a:chExt cx="0" cy="0"/>
        </a:xfrm>
      </p:grpSpPr>
      <p:sp>
        <p:nvSpPr>
          <p:cNvPr name="Freeform 2" id="2"/>
          <p:cNvSpPr/>
          <p:nvPr/>
        </p:nvSpPr>
        <p:spPr>
          <a:xfrm flipH="false" flipV="false" rot="0">
            <a:off x="11171183" y="1028700"/>
            <a:ext cx="6088117" cy="8308903"/>
          </a:xfrm>
          <a:custGeom>
            <a:avLst/>
            <a:gdLst/>
            <a:ahLst/>
            <a:cxnLst/>
            <a:rect r="r" b="b" t="t" l="l"/>
            <a:pathLst>
              <a:path h="8308903" w="6088117">
                <a:moveTo>
                  <a:pt x="0" y="0"/>
                </a:moveTo>
                <a:lnTo>
                  <a:pt x="6088117" y="0"/>
                </a:lnTo>
                <a:lnTo>
                  <a:pt x="6088117" y="8308903"/>
                </a:lnTo>
                <a:lnTo>
                  <a:pt x="0" y="8308903"/>
                </a:lnTo>
                <a:lnTo>
                  <a:pt x="0" y="0"/>
                </a:lnTo>
                <a:close/>
              </a:path>
            </a:pathLst>
          </a:custGeom>
          <a:blipFill>
            <a:blip r:embed="rId2"/>
            <a:stretch>
              <a:fillRect l="0" t="0" r="0" b="0"/>
            </a:stretch>
          </a:blipFill>
        </p:spPr>
      </p:sp>
      <p:sp>
        <p:nvSpPr>
          <p:cNvPr name="Freeform 3" id="3"/>
          <p:cNvSpPr/>
          <p:nvPr/>
        </p:nvSpPr>
        <p:spPr>
          <a:xfrm flipH="false" flipV="false" rot="0">
            <a:off x="1325211" y="1028700"/>
            <a:ext cx="6000232" cy="8308903"/>
          </a:xfrm>
          <a:custGeom>
            <a:avLst/>
            <a:gdLst/>
            <a:ahLst/>
            <a:cxnLst/>
            <a:rect r="r" b="b" t="t" l="l"/>
            <a:pathLst>
              <a:path h="8308903" w="6000232">
                <a:moveTo>
                  <a:pt x="0" y="0"/>
                </a:moveTo>
                <a:lnTo>
                  <a:pt x="6000231" y="0"/>
                </a:lnTo>
                <a:lnTo>
                  <a:pt x="6000231" y="8308903"/>
                </a:lnTo>
                <a:lnTo>
                  <a:pt x="0" y="8308903"/>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080807" y="492199"/>
            <a:ext cx="10207193" cy="3101734"/>
            <a:chOff x="0" y="0"/>
            <a:chExt cx="2688314" cy="816918"/>
          </a:xfrm>
        </p:grpSpPr>
        <p:sp>
          <p:nvSpPr>
            <p:cNvPr name="Freeform 3" id="3"/>
            <p:cNvSpPr/>
            <p:nvPr/>
          </p:nvSpPr>
          <p:spPr>
            <a:xfrm flipH="false" flipV="false" rot="0">
              <a:off x="0" y="0"/>
              <a:ext cx="2688314" cy="816918"/>
            </a:xfrm>
            <a:custGeom>
              <a:avLst/>
              <a:gdLst/>
              <a:ahLst/>
              <a:cxnLst/>
              <a:rect r="r" b="b" t="t" l="l"/>
              <a:pathLst>
                <a:path h="816918" w="2688314">
                  <a:moveTo>
                    <a:pt x="0" y="0"/>
                  </a:moveTo>
                  <a:lnTo>
                    <a:pt x="2688314" y="0"/>
                  </a:lnTo>
                  <a:lnTo>
                    <a:pt x="2688314" y="816918"/>
                  </a:lnTo>
                  <a:lnTo>
                    <a:pt x="0" y="816918"/>
                  </a:lnTo>
                  <a:close/>
                </a:path>
              </a:pathLst>
            </a:custGeom>
            <a:solidFill>
              <a:srgbClr val="F8F7F4"/>
            </a:solidFill>
          </p:spPr>
        </p:sp>
        <p:sp>
          <p:nvSpPr>
            <p:cNvPr name="TextBox 4" id="4"/>
            <p:cNvSpPr txBox="true"/>
            <p:nvPr/>
          </p:nvSpPr>
          <p:spPr>
            <a:xfrm>
              <a:off x="0" y="-38100"/>
              <a:ext cx="2688314" cy="855018"/>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8080807" y="3593933"/>
            <a:ext cx="10207193" cy="3101734"/>
            <a:chOff x="0" y="0"/>
            <a:chExt cx="2688314" cy="816918"/>
          </a:xfrm>
        </p:grpSpPr>
        <p:sp>
          <p:nvSpPr>
            <p:cNvPr name="Freeform 6" id="6"/>
            <p:cNvSpPr/>
            <p:nvPr/>
          </p:nvSpPr>
          <p:spPr>
            <a:xfrm flipH="false" flipV="false" rot="0">
              <a:off x="0" y="0"/>
              <a:ext cx="2688314" cy="816918"/>
            </a:xfrm>
            <a:custGeom>
              <a:avLst/>
              <a:gdLst/>
              <a:ahLst/>
              <a:cxnLst/>
              <a:rect r="r" b="b" t="t" l="l"/>
              <a:pathLst>
                <a:path h="816918" w="2688314">
                  <a:moveTo>
                    <a:pt x="0" y="0"/>
                  </a:moveTo>
                  <a:lnTo>
                    <a:pt x="2688314" y="0"/>
                  </a:lnTo>
                  <a:lnTo>
                    <a:pt x="2688314" y="816918"/>
                  </a:lnTo>
                  <a:lnTo>
                    <a:pt x="0" y="816918"/>
                  </a:lnTo>
                  <a:close/>
                </a:path>
              </a:pathLst>
            </a:custGeom>
            <a:solidFill>
              <a:srgbClr val="F8F2F0"/>
            </a:solidFill>
          </p:spPr>
        </p:sp>
        <p:sp>
          <p:nvSpPr>
            <p:cNvPr name="TextBox 7" id="7"/>
            <p:cNvSpPr txBox="true"/>
            <p:nvPr/>
          </p:nvSpPr>
          <p:spPr>
            <a:xfrm>
              <a:off x="0" y="-38100"/>
              <a:ext cx="2688314" cy="855018"/>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8080807" y="6876642"/>
            <a:ext cx="10207193" cy="3101734"/>
            <a:chOff x="0" y="0"/>
            <a:chExt cx="2688314" cy="816918"/>
          </a:xfrm>
        </p:grpSpPr>
        <p:sp>
          <p:nvSpPr>
            <p:cNvPr name="Freeform 9" id="9"/>
            <p:cNvSpPr/>
            <p:nvPr/>
          </p:nvSpPr>
          <p:spPr>
            <a:xfrm flipH="false" flipV="false" rot="0">
              <a:off x="0" y="0"/>
              <a:ext cx="2688314" cy="816918"/>
            </a:xfrm>
            <a:custGeom>
              <a:avLst/>
              <a:gdLst/>
              <a:ahLst/>
              <a:cxnLst/>
              <a:rect r="r" b="b" t="t" l="l"/>
              <a:pathLst>
                <a:path h="816918" w="2688314">
                  <a:moveTo>
                    <a:pt x="0" y="0"/>
                  </a:moveTo>
                  <a:lnTo>
                    <a:pt x="2688314" y="0"/>
                  </a:lnTo>
                  <a:lnTo>
                    <a:pt x="2688314" y="816918"/>
                  </a:lnTo>
                  <a:lnTo>
                    <a:pt x="0" y="816918"/>
                  </a:lnTo>
                  <a:close/>
                </a:path>
              </a:pathLst>
            </a:custGeom>
            <a:solidFill>
              <a:srgbClr val="F8F2F0"/>
            </a:solidFill>
          </p:spPr>
        </p:sp>
        <p:sp>
          <p:nvSpPr>
            <p:cNvPr name="TextBox 10" id="10"/>
            <p:cNvSpPr txBox="true"/>
            <p:nvPr/>
          </p:nvSpPr>
          <p:spPr>
            <a:xfrm>
              <a:off x="0" y="-38100"/>
              <a:ext cx="2688314" cy="855018"/>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9144000" y="1411959"/>
            <a:ext cx="940896" cy="722712"/>
            <a:chOff x="0" y="0"/>
            <a:chExt cx="925909" cy="711200"/>
          </a:xfrm>
        </p:grpSpPr>
        <p:sp>
          <p:nvSpPr>
            <p:cNvPr name="Freeform 12" id="12"/>
            <p:cNvSpPr/>
            <p:nvPr/>
          </p:nvSpPr>
          <p:spPr>
            <a:xfrm flipH="false" flipV="false" rot="0">
              <a:off x="0" y="0"/>
              <a:ext cx="925909" cy="711200"/>
            </a:xfrm>
            <a:custGeom>
              <a:avLst/>
              <a:gdLst/>
              <a:ahLst/>
              <a:cxnLst/>
              <a:rect r="r" b="b" t="t" l="l"/>
              <a:pathLst>
                <a:path h="711200" w="925909">
                  <a:moveTo>
                    <a:pt x="462954" y="0"/>
                  </a:moveTo>
                  <a:lnTo>
                    <a:pt x="925909" y="711200"/>
                  </a:lnTo>
                  <a:lnTo>
                    <a:pt x="0" y="711200"/>
                  </a:lnTo>
                  <a:lnTo>
                    <a:pt x="462954" y="0"/>
                  </a:lnTo>
                  <a:close/>
                </a:path>
              </a:pathLst>
            </a:custGeom>
            <a:solidFill>
              <a:srgbClr val="5B4F47"/>
            </a:solidFill>
          </p:spPr>
        </p:sp>
        <p:sp>
          <p:nvSpPr>
            <p:cNvPr name="TextBox 13" id="13"/>
            <p:cNvSpPr txBox="true"/>
            <p:nvPr/>
          </p:nvSpPr>
          <p:spPr>
            <a:xfrm>
              <a:off x="144673" y="292100"/>
              <a:ext cx="636562" cy="368300"/>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10800000">
            <a:off x="9144000" y="4782144"/>
            <a:ext cx="940896" cy="722712"/>
            <a:chOff x="0" y="0"/>
            <a:chExt cx="925909" cy="711200"/>
          </a:xfrm>
        </p:grpSpPr>
        <p:sp>
          <p:nvSpPr>
            <p:cNvPr name="Freeform 15" id="15"/>
            <p:cNvSpPr/>
            <p:nvPr/>
          </p:nvSpPr>
          <p:spPr>
            <a:xfrm flipH="false" flipV="false" rot="0">
              <a:off x="0" y="0"/>
              <a:ext cx="925909" cy="711200"/>
            </a:xfrm>
            <a:custGeom>
              <a:avLst/>
              <a:gdLst/>
              <a:ahLst/>
              <a:cxnLst/>
              <a:rect r="r" b="b" t="t" l="l"/>
              <a:pathLst>
                <a:path h="711200" w="925909">
                  <a:moveTo>
                    <a:pt x="462954" y="0"/>
                  </a:moveTo>
                  <a:lnTo>
                    <a:pt x="925909" y="711200"/>
                  </a:lnTo>
                  <a:lnTo>
                    <a:pt x="0" y="711200"/>
                  </a:lnTo>
                  <a:lnTo>
                    <a:pt x="462954" y="0"/>
                  </a:lnTo>
                  <a:close/>
                </a:path>
              </a:pathLst>
            </a:custGeom>
            <a:solidFill>
              <a:srgbClr val="BD9479"/>
            </a:solidFill>
          </p:spPr>
        </p:sp>
        <p:sp>
          <p:nvSpPr>
            <p:cNvPr name="TextBox 16" id="16"/>
            <p:cNvSpPr txBox="true"/>
            <p:nvPr/>
          </p:nvSpPr>
          <p:spPr>
            <a:xfrm>
              <a:off x="144673" y="292100"/>
              <a:ext cx="636562" cy="368300"/>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9144000" y="8067267"/>
            <a:ext cx="940896" cy="722712"/>
            <a:chOff x="0" y="0"/>
            <a:chExt cx="925909" cy="711200"/>
          </a:xfrm>
        </p:grpSpPr>
        <p:sp>
          <p:nvSpPr>
            <p:cNvPr name="Freeform 18" id="18"/>
            <p:cNvSpPr/>
            <p:nvPr/>
          </p:nvSpPr>
          <p:spPr>
            <a:xfrm flipH="false" flipV="false" rot="0">
              <a:off x="0" y="0"/>
              <a:ext cx="925909" cy="711200"/>
            </a:xfrm>
            <a:custGeom>
              <a:avLst/>
              <a:gdLst/>
              <a:ahLst/>
              <a:cxnLst/>
              <a:rect r="r" b="b" t="t" l="l"/>
              <a:pathLst>
                <a:path h="711200" w="925909">
                  <a:moveTo>
                    <a:pt x="462954" y="0"/>
                  </a:moveTo>
                  <a:lnTo>
                    <a:pt x="925909" y="711200"/>
                  </a:lnTo>
                  <a:lnTo>
                    <a:pt x="0" y="711200"/>
                  </a:lnTo>
                  <a:lnTo>
                    <a:pt x="462954" y="0"/>
                  </a:lnTo>
                  <a:close/>
                </a:path>
              </a:pathLst>
            </a:custGeom>
            <a:solidFill>
              <a:srgbClr val="B8A08C"/>
            </a:solidFill>
          </p:spPr>
        </p:sp>
        <p:sp>
          <p:nvSpPr>
            <p:cNvPr name="TextBox 19" id="19"/>
            <p:cNvSpPr txBox="true"/>
            <p:nvPr/>
          </p:nvSpPr>
          <p:spPr>
            <a:xfrm>
              <a:off x="144673" y="292100"/>
              <a:ext cx="636562" cy="368300"/>
            </a:xfrm>
            <a:prstGeom prst="rect">
              <a:avLst/>
            </a:prstGeom>
          </p:spPr>
          <p:txBody>
            <a:bodyPr anchor="ctr" rtlCol="false" tIns="50800" lIns="50800" bIns="50800" rIns="50800"/>
            <a:lstStyle/>
            <a:p>
              <a:pPr algn="ctr">
                <a:lnSpc>
                  <a:spcPts val="2926"/>
                </a:lnSpc>
              </a:pPr>
            </a:p>
          </p:txBody>
        </p:sp>
      </p:grpSp>
      <p:sp>
        <p:nvSpPr>
          <p:cNvPr name="Freeform 20" id="20"/>
          <p:cNvSpPr/>
          <p:nvPr/>
        </p:nvSpPr>
        <p:spPr>
          <a:xfrm flipH="false" flipV="false" rot="0">
            <a:off x="1985866" y="5144800"/>
            <a:ext cx="4275117" cy="4114800"/>
          </a:xfrm>
          <a:custGeom>
            <a:avLst/>
            <a:gdLst/>
            <a:ahLst/>
            <a:cxnLst/>
            <a:rect r="r" b="b" t="t" l="l"/>
            <a:pathLst>
              <a:path h="4114800" w="4275117">
                <a:moveTo>
                  <a:pt x="0" y="0"/>
                </a:moveTo>
                <a:lnTo>
                  <a:pt x="4275117" y="0"/>
                </a:lnTo>
                <a:lnTo>
                  <a:pt x="427511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985866" y="4819242"/>
            <a:ext cx="3710801" cy="4114800"/>
          </a:xfrm>
          <a:custGeom>
            <a:avLst/>
            <a:gdLst/>
            <a:ahLst/>
            <a:cxnLst/>
            <a:rect r="r" b="b" t="t" l="l"/>
            <a:pathLst>
              <a:path h="4114800" w="3710801">
                <a:moveTo>
                  <a:pt x="0" y="0"/>
                </a:moveTo>
                <a:lnTo>
                  <a:pt x="3710802" y="0"/>
                </a:lnTo>
                <a:lnTo>
                  <a:pt x="37108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842317" y="923925"/>
            <a:ext cx="6562215" cy="2879650"/>
          </a:xfrm>
          <a:prstGeom prst="rect">
            <a:avLst/>
          </a:prstGeom>
        </p:spPr>
        <p:txBody>
          <a:bodyPr anchor="t" rtlCol="false" tIns="0" lIns="0" bIns="0" rIns="0">
            <a:spAutoFit/>
          </a:bodyPr>
          <a:lstStyle/>
          <a:p>
            <a:pPr algn="ctr">
              <a:lnSpc>
                <a:spcPts val="7704"/>
              </a:lnSpc>
            </a:pPr>
            <a:r>
              <a:rPr lang="en-US" b="true" sz="5502">
                <a:solidFill>
                  <a:srgbClr val="745E4D"/>
                </a:solidFill>
                <a:latin typeface="RoxboroughCF Bold"/>
                <a:ea typeface="RoxboroughCF Bold"/>
                <a:cs typeface="RoxboroughCF Bold"/>
                <a:sym typeface="RoxboroughCF Bold"/>
              </a:rPr>
              <a:t>Conseils et obligations pour réussir votre année</a:t>
            </a:r>
          </a:p>
        </p:txBody>
      </p:sp>
      <p:sp>
        <p:nvSpPr>
          <p:cNvPr name="TextBox 23" id="23"/>
          <p:cNvSpPr txBox="true"/>
          <p:nvPr/>
        </p:nvSpPr>
        <p:spPr>
          <a:xfrm rot="0">
            <a:off x="10758033" y="967086"/>
            <a:ext cx="6501267" cy="2536769"/>
          </a:xfrm>
          <a:prstGeom prst="rect">
            <a:avLst/>
          </a:prstGeom>
        </p:spPr>
        <p:txBody>
          <a:bodyPr anchor="t" rtlCol="false" tIns="0" lIns="0" bIns="0" rIns="0">
            <a:spAutoFit/>
          </a:bodyPr>
          <a:lstStyle/>
          <a:p>
            <a:pPr algn="just">
              <a:lnSpc>
                <a:spcPts val="3783"/>
              </a:lnSpc>
            </a:pPr>
            <a:r>
              <a:rPr lang="en-US" sz="2702" b="true">
                <a:solidFill>
                  <a:srgbClr val="745E4D"/>
                </a:solidFill>
                <a:latin typeface="RoxboroughCF Bold"/>
                <a:ea typeface="RoxboroughCF Bold"/>
                <a:cs typeface="RoxboroughCF Bold"/>
                <a:sym typeface="RoxboroughCF Bold"/>
              </a:rPr>
              <a:t>Une présence assidue aux cours magistraux en amphi. </a:t>
            </a:r>
          </a:p>
          <a:p>
            <a:pPr algn="just">
              <a:lnSpc>
                <a:spcPts val="3223"/>
              </a:lnSpc>
            </a:pPr>
            <a:r>
              <a:rPr lang="en-US" sz="2302">
                <a:solidFill>
                  <a:srgbClr val="745E4D"/>
                </a:solidFill>
                <a:latin typeface="RoxboroughCF"/>
                <a:ea typeface="RoxboroughCF"/>
                <a:cs typeface="RoxboroughCF"/>
                <a:sym typeface="RoxboroughCF"/>
              </a:rPr>
              <a:t>   Il existe des versions « pirates » des cours de l’année dernière : ces dernières doivent à tout prix être évitées ! </a:t>
            </a:r>
          </a:p>
          <a:p>
            <a:pPr algn="l">
              <a:lnSpc>
                <a:spcPts val="3223"/>
              </a:lnSpc>
            </a:pPr>
          </a:p>
        </p:txBody>
      </p:sp>
      <p:sp>
        <p:nvSpPr>
          <p:cNvPr name="TextBox 24" id="24"/>
          <p:cNvSpPr txBox="true"/>
          <p:nvPr/>
        </p:nvSpPr>
        <p:spPr>
          <a:xfrm rot="0">
            <a:off x="10758033" y="4031355"/>
            <a:ext cx="6501267" cy="2360240"/>
          </a:xfrm>
          <a:prstGeom prst="rect">
            <a:avLst/>
          </a:prstGeom>
        </p:spPr>
        <p:txBody>
          <a:bodyPr anchor="t" rtlCol="false" tIns="0" lIns="0" bIns="0" rIns="0">
            <a:spAutoFit/>
          </a:bodyPr>
          <a:lstStyle/>
          <a:p>
            <a:pPr algn="just">
              <a:lnSpc>
                <a:spcPts val="3783"/>
              </a:lnSpc>
            </a:pPr>
            <a:r>
              <a:rPr lang="en-US" sz="2702" b="true">
                <a:solidFill>
                  <a:srgbClr val="745E4D"/>
                </a:solidFill>
                <a:latin typeface="RoxboroughCF Bold"/>
                <a:ea typeface="RoxboroughCF Bold"/>
                <a:cs typeface="RoxboroughCF Bold"/>
                <a:sym typeface="RoxboroughCF Bold"/>
              </a:rPr>
              <a:t>Une participation active aux séances de Travaux Dirigés (TD) et aux cours de langues (</a:t>
            </a:r>
            <a:r>
              <a:rPr lang="en-US" b="true" sz="2702" u="sng">
                <a:solidFill>
                  <a:srgbClr val="745E4D"/>
                </a:solidFill>
                <a:latin typeface="RoxboroughCF Bold"/>
                <a:ea typeface="RoxboroughCF Bold"/>
                <a:cs typeface="RoxboroughCF Bold"/>
                <a:sym typeface="RoxboroughCF Bold"/>
              </a:rPr>
              <a:t>penser à envoyer votre choix de langue si ce n’est pas déjà fait</a:t>
            </a:r>
            <a:r>
              <a:rPr lang="en-US" sz="2702" b="true">
                <a:solidFill>
                  <a:srgbClr val="745E4D"/>
                </a:solidFill>
                <a:latin typeface="RoxboroughCF Bold"/>
                <a:ea typeface="RoxboroughCF Bold"/>
                <a:cs typeface="RoxboroughCF Bold"/>
                <a:sym typeface="RoxboroughCF Bold"/>
              </a:rPr>
              <a:t>) </a:t>
            </a:r>
          </a:p>
          <a:p>
            <a:pPr algn="just">
              <a:lnSpc>
                <a:spcPts val="3783"/>
              </a:lnSpc>
            </a:pPr>
          </a:p>
        </p:txBody>
      </p:sp>
      <p:sp>
        <p:nvSpPr>
          <p:cNvPr name="TextBox 25" id="25"/>
          <p:cNvSpPr txBox="true"/>
          <p:nvPr/>
        </p:nvSpPr>
        <p:spPr>
          <a:xfrm rot="0">
            <a:off x="10758033" y="7339993"/>
            <a:ext cx="6501267" cy="2536769"/>
          </a:xfrm>
          <a:prstGeom prst="rect">
            <a:avLst/>
          </a:prstGeom>
        </p:spPr>
        <p:txBody>
          <a:bodyPr anchor="t" rtlCol="false" tIns="0" lIns="0" bIns="0" rIns="0">
            <a:spAutoFit/>
          </a:bodyPr>
          <a:lstStyle/>
          <a:p>
            <a:pPr algn="just">
              <a:lnSpc>
                <a:spcPts val="3783"/>
              </a:lnSpc>
            </a:pPr>
            <a:r>
              <a:rPr lang="en-US" sz="2702" b="true">
                <a:solidFill>
                  <a:srgbClr val="745E4D"/>
                </a:solidFill>
                <a:latin typeface="RoxboroughCF Bold"/>
                <a:ea typeface="RoxboroughCF Bold"/>
                <a:cs typeface="RoxboroughCF Bold"/>
                <a:sym typeface="RoxboroughCF Bold"/>
              </a:rPr>
              <a:t>La présence aux séances de travaux dirigés est obligatoire ! </a:t>
            </a:r>
          </a:p>
          <a:p>
            <a:pPr algn="just">
              <a:lnSpc>
                <a:spcPts val="3223"/>
              </a:lnSpc>
            </a:pPr>
            <a:r>
              <a:rPr lang="en-US" sz="2302">
                <a:solidFill>
                  <a:srgbClr val="745E4D"/>
                </a:solidFill>
                <a:latin typeface="RoxboroughCF"/>
                <a:ea typeface="RoxboroughCF"/>
                <a:cs typeface="RoxboroughCF"/>
                <a:sym typeface="RoxboroughCF"/>
              </a:rPr>
              <a:t>Toute absence injustifiée sera constitutive d’une défaillance à l’année !  Les absences doivent être justifiées auprès du ou de la chargé.e de TD.</a:t>
            </a:r>
            <a:r>
              <a:rPr lang="en-US" sz="2302" b="true">
                <a:solidFill>
                  <a:srgbClr val="745E4D"/>
                </a:solidFill>
                <a:latin typeface="RoxboroughCF Bold"/>
                <a:ea typeface="RoxboroughCF Bold"/>
                <a:cs typeface="RoxboroughCF Bold"/>
                <a:sym typeface="RoxboroughCF Bold"/>
              </a:rPr>
              <a:t> </a:t>
            </a:r>
          </a:p>
          <a:p>
            <a:pPr algn="l">
              <a:lnSpc>
                <a:spcPts val="3223"/>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080807" y="492199"/>
            <a:ext cx="10207193" cy="3101734"/>
            <a:chOff x="0" y="0"/>
            <a:chExt cx="2688314" cy="816918"/>
          </a:xfrm>
        </p:grpSpPr>
        <p:sp>
          <p:nvSpPr>
            <p:cNvPr name="Freeform 3" id="3"/>
            <p:cNvSpPr/>
            <p:nvPr/>
          </p:nvSpPr>
          <p:spPr>
            <a:xfrm flipH="false" flipV="false" rot="0">
              <a:off x="0" y="0"/>
              <a:ext cx="2688314" cy="816918"/>
            </a:xfrm>
            <a:custGeom>
              <a:avLst/>
              <a:gdLst/>
              <a:ahLst/>
              <a:cxnLst/>
              <a:rect r="r" b="b" t="t" l="l"/>
              <a:pathLst>
                <a:path h="816918" w="2688314">
                  <a:moveTo>
                    <a:pt x="0" y="0"/>
                  </a:moveTo>
                  <a:lnTo>
                    <a:pt x="2688314" y="0"/>
                  </a:lnTo>
                  <a:lnTo>
                    <a:pt x="2688314" y="816918"/>
                  </a:lnTo>
                  <a:lnTo>
                    <a:pt x="0" y="816918"/>
                  </a:lnTo>
                  <a:close/>
                </a:path>
              </a:pathLst>
            </a:custGeom>
            <a:solidFill>
              <a:srgbClr val="F8F7F4"/>
            </a:solidFill>
          </p:spPr>
        </p:sp>
        <p:sp>
          <p:nvSpPr>
            <p:cNvPr name="TextBox 4" id="4"/>
            <p:cNvSpPr txBox="true"/>
            <p:nvPr/>
          </p:nvSpPr>
          <p:spPr>
            <a:xfrm>
              <a:off x="0" y="-38100"/>
              <a:ext cx="2688314" cy="855018"/>
            </a:xfrm>
            <a:prstGeom prst="rect">
              <a:avLst/>
            </a:prstGeom>
          </p:spPr>
          <p:txBody>
            <a:bodyPr anchor="ctr" rtlCol="false" tIns="50800" lIns="50800" bIns="50800" rIns="50800"/>
            <a:lstStyle/>
            <a:p>
              <a:pPr algn="ctr">
                <a:lnSpc>
                  <a:spcPts val="2926"/>
                </a:lnSpc>
              </a:pPr>
            </a:p>
          </p:txBody>
        </p:sp>
      </p:grpSp>
      <p:grpSp>
        <p:nvGrpSpPr>
          <p:cNvPr name="Group 5" id="5"/>
          <p:cNvGrpSpPr/>
          <p:nvPr/>
        </p:nvGrpSpPr>
        <p:grpSpPr>
          <a:xfrm rot="0">
            <a:off x="8080807" y="3593933"/>
            <a:ext cx="10207193" cy="3101734"/>
            <a:chOff x="0" y="0"/>
            <a:chExt cx="2688314" cy="816918"/>
          </a:xfrm>
        </p:grpSpPr>
        <p:sp>
          <p:nvSpPr>
            <p:cNvPr name="Freeform 6" id="6"/>
            <p:cNvSpPr/>
            <p:nvPr/>
          </p:nvSpPr>
          <p:spPr>
            <a:xfrm flipH="false" flipV="false" rot="0">
              <a:off x="0" y="0"/>
              <a:ext cx="2688314" cy="816918"/>
            </a:xfrm>
            <a:custGeom>
              <a:avLst/>
              <a:gdLst/>
              <a:ahLst/>
              <a:cxnLst/>
              <a:rect r="r" b="b" t="t" l="l"/>
              <a:pathLst>
                <a:path h="816918" w="2688314">
                  <a:moveTo>
                    <a:pt x="0" y="0"/>
                  </a:moveTo>
                  <a:lnTo>
                    <a:pt x="2688314" y="0"/>
                  </a:lnTo>
                  <a:lnTo>
                    <a:pt x="2688314" y="816918"/>
                  </a:lnTo>
                  <a:lnTo>
                    <a:pt x="0" y="816918"/>
                  </a:lnTo>
                  <a:close/>
                </a:path>
              </a:pathLst>
            </a:custGeom>
            <a:solidFill>
              <a:srgbClr val="F8F2F0"/>
            </a:solidFill>
          </p:spPr>
        </p:sp>
        <p:sp>
          <p:nvSpPr>
            <p:cNvPr name="TextBox 7" id="7"/>
            <p:cNvSpPr txBox="true"/>
            <p:nvPr/>
          </p:nvSpPr>
          <p:spPr>
            <a:xfrm>
              <a:off x="0" y="-38100"/>
              <a:ext cx="2688314" cy="855018"/>
            </a:xfrm>
            <a:prstGeom prst="rect">
              <a:avLst/>
            </a:prstGeom>
          </p:spPr>
          <p:txBody>
            <a:bodyPr anchor="ctr" rtlCol="false" tIns="50800" lIns="50800" bIns="50800" rIns="50800"/>
            <a:lstStyle/>
            <a:p>
              <a:pPr algn="ctr">
                <a:lnSpc>
                  <a:spcPts val="2926"/>
                </a:lnSpc>
              </a:pPr>
            </a:p>
          </p:txBody>
        </p:sp>
      </p:grpSp>
      <p:grpSp>
        <p:nvGrpSpPr>
          <p:cNvPr name="Group 8" id="8"/>
          <p:cNvGrpSpPr/>
          <p:nvPr/>
        </p:nvGrpSpPr>
        <p:grpSpPr>
          <a:xfrm rot="0">
            <a:off x="8080807" y="6876642"/>
            <a:ext cx="10207193" cy="3101734"/>
            <a:chOff x="0" y="0"/>
            <a:chExt cx="2688314" cy="816918"/>
          </a:xfrm>
        </p:grpSpPr>
        <p:sp>
          <p:nvSpPr>
            <p:cNvPr name="Freeform 9" id="9"/>
            <p:cNvSpPr/>
            <p:nvPr/>
          </p:nvSpPr>
          <p:spPr>
            <a:xfrm flipH="false" flipV="false" rot="0">
              <a:off x="0" y="0"/>
              <a:ext cx="2688314" cy="816918"/>
            </a:xfrm>
            <a:custGeom>
              <a:avLst/>
              <a:gdLst/>
              <a:ahLst/>
              <a:cxnLst/>
              <a:rect r="r" b="b" t="t" l="l"/>
              <a:pathLst>
                <a:path h="816918" w="2688314">
                  <a:moveTo>
                    <a:pt x="0" y="0"/>
                  </a:moveTo>
                  <a:lnTo>
                    <a:pt x="2688314" y="0"/>
                  </a:lnTo>
                  <a:lnTo>
                    <a:pt x="2688314" y="816918"/>
                  </a:lnTo>
                  <a:lnTo>
                    <a:pt x="0" y="816918"/>
                  </a:lnTo>
                  <a:close/>
                </a:path>
              </a:pathLst>
            </a:custGeom>
            <a:solidFill>
              <a:srgbClr val="F8F2F0"/>
            </a:solidFill>
          </p:spPr>
        </p:sp>
        <p:sp>
          <p:nvSpPr>
            <p:cNvPr name="TextBox 10" id="10"/>
            <p:cNvSpPr txBox="true"/>
            <p:nvPr/>
          </p:nvSpPr>
          <p:spPr>
            <a:xfrm>
              <a:off x="0" y="-38100"/>
              <a:ext cx="2688314" cy="855018"/>
            </a:xfrm>
            <a:prstGeom prst="rect">
              <a:avLst/>
            </a:prstGeom>
          </p:spPr>
          <p:txBody>
            <a:bodyPr anchor="ctr" rtlCol="false" tIns="50800" lIns="50800" bIns="50800" rIns="50800"/>
            <a:lstStyle/>
            <a:p>
              <a:pPr algn="ctr">
                <a:lnSpc>
                  <a:spcPts val="2926"/>
                </a:lnSpc>
              </a:pPr>
            </a:p>
          </p:txBody>
        </p:sp>
      </p:grpSp>
      <p:grpSp>
        <p:nvGrpSpPr>
          <p:cNvPr name="Group 11" id="11"/>
          <p:cNvGrpSpPr/>
          <p:nvPr/>
        </p:nvGrpSpPr>
        <p:grpSpPr>
          <a:xfrm rot="0">
            <a:off x="9144000" y="1411959"/>
            <a:ext cx="940896" cy="722712"/>
            <a:chOff x="0" y="0"/>
            <a:chExt cx="925909" cy="711200"/>
          </a:xfrm>
        </p:grpSpPr>
        <p:sp>
          <p:nvSpPr>
            <p:cNvPr name="Freeform 12" id="12"/>
            <p:cNvSpPr/>
            <p:nvPr/>
          </p:nvSpPr>
          <p:spPr>
            <a:xfrm flipH="false" flipV="false" rot="0">
              <a:off x="0" y="0"/>
              <a:ext cx="925909" cy="711200"/>
            </a:xfrm>
            <a:custGeom>
              <a:avLst/>
              <a:gdLst/>
              <a:ahLst/>
              <a:cxnLst/>
              <a:rect r="r" b="b" t="t" l="l"/>
              <a:pathLst>
                <a:path h="711200" w="925909">
                  <a:moveTo>
                    <a:pt x="462954" y="0"/>
                  </a:moveTo>
                  <a:lnTo>
                    <a:pt x="925909" y="711200"/>
                  </a:lnTo>
                  <a:lnTo>
                    <a:pt x="0" y="711200"/>
                  </a:lnTo>
                  <a:lnTo>
                    <a:pt x="462954" y="0"/>
                  </a:lnTo>
                  <a:close/>
                </a:path>
              </a:pathLst>
            </a:custGeom>
            <a:solidFill>
              <a:srgbClr val="5B4F47"/>
            </a:solidFill>
          </p:spPr>
        </p:sp>
        <p:sp>
          <p:nvSpPr>
            <p:cNvPr name="TextBox 13" id="13"/>
            <p:cNvSpPr txBox="true"/>
            <p:nvPr/>
          </p:nvSpPr>
          <p:spPr>
            <a:xfrm>
              <a:off x="144673" y="292100"/>
              <a:ext cx="636562" cy="368300"/>
            </a:xfrm>
            <a:prstGeom prst="rect">
              <a:avLst/>
            </a:prstGeom>
          </p:spPr>
          <p:txBody>
            <a:bodyPr anchor="ctr" rtlCol="false" tIns="50800" lIns="50800" bIns="50800" rIns="50800"/>
            <a:lstStyle/>
            <a:p>
              <a:pPr algn="ctr">
                <a:lnSpc>
                  <a:spcPts val="2926"/>
                </a:lnSpc>
              </a:pPr>
            </a:p>
          </p:txBody>
        </p:sp>
      </p:grpSp>
      <p:grpSp>
        <p:nvGrpSpPr>
          <p:cNvPr name="Group 14" id="14"/>
          <p:cNvGrpSpPr/>
          <p:nvPr/>
        </p:nvGrpSpPr>
        <p:grpSpPr>
          <a:xfrm rot="-10800000">
            <a:off x="9144000" y="4782144"/>
            <a:ext cx="940896" cy="722712"/>
            <a:chOff x="0" y="0"/>
            <a:chExt cx="925909" cy="711200"/>
          </a:xfrm>
        </p:grpSpPr>
        <p:sp>
          <p:nvSpPr>
            <p:cNvPr name="Freeform 15" id="15"/>
            <p:cNvSpPr/>
            <p:nvPr/>
          </p:nvSpPr>
          <p:spPr>
            <a:xfrm flipH="false" flipV="false" rot="0">
              <a:off x="0" y="0"/>
              <a:ext cx="925909" cy="711200"/>
            </a:xfrm>
            <a:custGeom>
              <a:avLst/>
              <a:gdLst/>
              <a:ahLst/>
              <a:cxnLst/>
              <a:rect r="r" b="b" t="t" l="l"/>
              <a:pathLst>
                <a:path h="711200" w="925909">
                  <a:moveTo>
                    <a:pt x="462954" y="0"/>
                  </a:moveTo>
                  <a:lnTo>
                    <a:pt x="925909" y="711200"/>
                  </a:lnTo>
                  <a:lnTo>
                    <a:pt x="0" y="711200"/>
                  </a:lnTo>
                  <a:lnTo>
                    <a:pt x="462954" y="0"/>
                  </a:lnTo>
                  <a:close/>
                </a:path>
              </a:pathLst>
            </a:custGeom>
            <a:solidFill>
              <a:srgbClr val="BD9479"/>
            </a:solidFill>
          </p:spPr>
        </p:sp>
        <p:sp>
          <p:nvSpPr>
            <p:cNvPr name="TextBox 16" id="16"/>
            <p:cNvSpPr txBox="true"/>
            <p:nvPr/>
          </p:nvSpPr>
          <p:spPr>
            <a:xfrm>
              <a:off x="144673" y="292100"/>
              <a:ext cx="636562" cy="368300"/>
            </a:xfrm>
            <a:prstGeom prst="rect">
              <a:avLst/>
            </a:prstGeom>
          </p:spPr>
          <p:txBody>
            <a:bodyPr anchor="ctr" rtlCol="false" tIns="50800" lIns="50800" bIns="50800" rIns="50800"/>
            <a:lstStyle/>
            <a:p>
              <a:pPr algn="ctr">
                <a:lnSpc>
                  <a:spcPts val="2926"/>
                </a:lnSpc>
              </a:pPr>
            </a:p>
          </p:txBody>
        </p:sp>
      </p:grpSp>
      <p:grpSp>
        <p:nvGrpSpPr>
          <p:cNvPr name="Group 17" id="17"/>
          <p:cNvGrpSpPr/>
          <p:nvPr/>
        </p:nvGrpSpPr>
        <p:grpSpPr>
          <a:xfrm rot="0">
            <a:off x="9144000" y="8067267"/>
            <a:ext cx="940896" cy="722712"/>
            <a:chOff x="0" y="0"/>
            <a:chExt cx="925909" cy="711200"/>
          </a:xfrm>
        </p:grpSpPr>
        <p:sp>
          <p:nvSpPr>
            <p:cNvPr name="Freeform 18" id="18"/>
            <p:cNvSpPr/>
            <p:nvPr/>
          </p:nvSpPr>
          <p:spPr>
            <a:xfrm flipH="false" flipV="false" rot="0">
              <a:off x="0" y="0"/>
              <a:ext cx="925909" cy="711200"/>
            </a:xfrm>
            <a:custGeom>
              <a:avLst/>
              <a:gdLst/>
              <a:ahLst/>
              <a:cxnLst/>
              <a:rect r="r" b="b" t="t" l="l"/>
              <a:pathLst>
                <a:path h="711200" w="925909">
                  <a:moveTo>
                    <a:pt x="462954" y="0"/>
                  </a:moveTo>
                  <a:lnTo>
                    <a:pt x="925909" y="711200"/>
                  </a:lnTo>
                  <a:lnTo>
                    <a:pt x="0" y="711200"/>
                  </a:lnTo>
                  <a:lnTo>
                    <a:pt x="462954" y="0"/>
                  </a:lnTo>
                  <a:close/>
                </a:path>
              </a:pathLst>
            </a:custGeom>
            <a:solidFill>
              <a:srgbClr val="B8A08C"/>
            </a:solidFill>
          </p:spPr>
        </p:sp>
        <p:sp>
          <p:nvSpPr>
            <p:cNvPr name="TextBox 19" id="19"/>
            <p:cNvSpPr txBox="true"/>
            <p:nvPr/>
          </p:nvSpPr>
          <p:spPr>
            <a:xfrm>
              <a:off x="144673" y="292100"/>
              <a:ext cx="636562" cy="368300"/>
            </a:xfrm>
            <a:prstGeom prst="rect">
              <a:avLst/>
            </a:prstGeom>
          </p:spPr>
          <p:txBody>
            <a:bodyPr anchor="ctr" rtlCol="false" tIns="50800" lIns="50800" bIns="50800" rIns="50800"/>
            <a:lstStyle/>
            <a:p>
              <a:pPr algn="ctr">
                <a:lnSpc>
                  <a:spcPts val="2926"/>
                </a:lnSpc>
              </a:pPr>
            </a:p>
          </p:txBody>
        </p:sp>
      </p:grpSp>
      <p:sp>
        <p:nvSpPr>
          <p:cNvPr name="Freeform 20" id="20"/>
          <p:cNvSpPr/>
          <p:nvPr/>
        </p:nvSpPr>
        <p:spPr>
          <a:xfrm flipH="false" flipV="false" rot="0">
            <a:off x="1985866" y="5761962"/>
            <a:ext cx="4275117" cy="4114800"/>
          </a:xfrm>
          <a:custGeom>
            <a:avLst/>
            <a:gdLst/>
            <a:ahLst/>
            <a:cxnLst/>
            <a:rect r="r" b="b" t="t" l="l"/>
            <a:pathLst>
              <a:path h="4114800" w="4275117">
                <a:moveTo>
                  <a:pt x="0" y="0"/>
                </a:moveTo>
                <a:lnTo>
                  <a:pt x="4275117" y="0"/>
                </a:lnTo>
                <a:lnTo>
                  <a:pt x="427511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985866" y="5330218"/>
            <a:ext cx="3710801" cy="4114800"/>
          </a:xfrm>
          <a:custGeom>
            <a:avLst/>
            <a:gdLst/>
            <a:ahLst/>
            <a:cxnLst/>
            <a:rect r="r" b="b" t="t" l="l"/>
            <a:pathLst>
              <a:path h="4114800" w="3710801">
                <a:moveTo>
                  <a:pt x="0" y="0"/>
                </a:moveTo>
                <a:lnTo>
                  <a:pt x="3710802" y="0"/>
                </a:lnTo>
                <a:lnTo>
                  <a:pt x="37108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842317" y="923925"/>
            <a:ext cx="6562215" cy="3851200"/>
          </a:xfrm>
          <a:prstGeom prst="rect">
            <a:avLst/>
          </a:prstGeom>
        </p:spPr>
        <p:txBody>
          <a:bodyPr anchor="t" rtlCol="false" tIns="0" lIns="0" bIns="0" rIns="0">
            <a:spAutoFit/>
          </a:bodyPr>
          <a:lstStyle/>
          <a:p>
            <a:pPr algn="ctr">
              <a:lnSpc>
                <a:spcPts val="7704"/>
              </a:lnSpc>
            </a:pPr>
            <a:r>
              <a:rPr lang="en-US" sz="5502" b="true">
                <a:solidFill>
                  <a:srgbClr val="745E4D"/>
                </a:solidFill>
                <a:latin typeface="RoxboroughCF Bold"/>
                <a:ea typeface="RoxboroughCF Bold"/>
                <a:cs typeface="RoxboroughCF Bold"/>
                <a:sym typeface="RoxboroughCF Bold"/>
              </a:rPr>
              <a:t>Conseils et obligations pour réussir votre année</a:t>
            </a:r>
          </a:p>
          <a:p>
            <a:pPr algn="ctr">
              <a:lnSpc>
                <a:spcPts val="7704"/>
              </a:lnSpc>
            </a:pPr>
            <a:r>
              <a:rPr lang="en-US" b="true" sz="5502">
                <a:solidFill>
                  <a:srgbClr val="745E4D"/>
                </a:solidFill>
                <a:latin typeface="RoxboroughCF Bold"/>
                <a:ea typeface="RoxboroughCF Bold"/>
                <a:cs typeface="RoxboroughCF Bold"/>
                <a:sym typeface="RoxboroughCF Bold"/>
              </a:rPr>
              <a:t>-Suite-</a:t>
            </a:r>
          </a:p>
        </p:txBody>
      </p:sp>
      <p:sp>
        <p:nvSpPr>
          <p:cNvPr name="TextBox 23" id="23"/>
          <p:cNvSpPr txBox="true"/>
          <p:nvPr/>
        </p:nvSpPr>
        <p:spPr>
          <a:xfrm rot="0">
            <a:off x="10758033" y="788822"/>
            <a:ext cx="6501267" cy="3413069"/>
          </a:xfrm>
          <a:prstGeom prst="rect">
            <a:avLst/>
          </a:prstGeom>
        </p:spPr>
        <p:txBody>
          <a:bodyPr anchor="t" rtlCol="false" tIns="0" lIns="0" bIns="0" rIns="0">
            <a:spAutoFit/>
          </a:bodyPr>
          <a:lstStyle/>
          <a:p>
            <a:pPr algn="just">
              <a:lnSpc>
                <a:spcPts val="3783"/>
              </a:lnSpc>
            </a:pPr>
            <a:r>
              <a:rPr lang="en-US" sz="2702" b="true">
                <a:solidFill>
                  <a:srgbClr val="745E4D"/>
                </a:solidFill>
                <a:latin typeface="RoxboroughCF Bold"/>
                <a:ea typeface="RoxboroughCF Bold"/>
                <a:cs typeface="RoxboroughCF Bold"/>
                <a:sym typeface="RoxboroughCF Bold"/>
              </a:rPr>
              <a:t>Les exercices demandés en TD doivent être réalisés de manière régulière et personnelle.</a:t>
            </a:r>
          </a:p>
          <a:p>
            <a:pPr algn="just">
              <a:lnSpc>
                <a:spcPts val="3223"/>
              </a:lnSpc>
            </a:pPr>
            <a:r>
              <a:rPr lang="en-US" sz="2302">
                <a:solidFill>
                  <a:srgbClr val="745E4D"/>
                </a:solidFill>
                <a:latin typeface="RoxboroughCF"/>
                <a:ea typeface="RoxboroughCF"/>
                <a:cs typeface="RoxboroughCF"/>
                <a:sym typeface="RoxboroughCF"/>
              </a:rPr>
              <a:t>Ils vous permettront d’acquérir la méthode juridique. </a:t>
            </a:r>
            <a:r>
              <a:rPr lang="en-US" sz="2302">
                <a:solidFill>
                  <a:srgbClr val="745E4D"/>
                </a:solidFill>
                <a:latin typeface="RoxboroughCF"/>
                <a:ea typeface="RoxboroughCF"/>
                <a:cs typeface="RoxboroughCF"/>
                <a:sym typeface="RoxboroughCF"/>
              </a:rPr>
              <a:t>Tout plagiat sera sévèrement sanctionné !</a:t>
            </a:r>
          </a:p>
          <a:p>
            <a:pPr algn="just">
              <a:lnSpc>
                <a:spcPts val="3223"/>
              </a:lnSpc>
            </a:pPr>
          </a:p>
          <a:p>
            <a:pPr algn="l">
              <a:lnSpc>
                <a:spcPts val="3223"/>
              </a:lnSpc>
            </a:pPr>
          </a:p>
        </p:txBody>
      </p:sp>
      <p:sp>
        <p:nvSpPr>
          <p:cNvPr name="TextBox 24" id="24"/>
          <p:cNvSpPr txBox="true"/>
          <p:nvPr/>
        </p:nvSpPr>
        <p:spPr>
          <a:xfrm rot="0">
            <a:off x="10758033" y="3730352"/>
            <a:ext cx="6501267" cy="3275274"/>
          </a:xfrm>
          <a:prstGeom prst="rect">
            <a:avLst/>
          </a:prstGeom>
        </p:spPr>
        <p:txBody>
          <a:bodyPr anchor="t" rtlCol="false" tIns="0" lIns="0" bIns="0" rIns="0">
            <a:spAutoFit/>
          </a:bodyPr>
          <a:lstStyle/>
          <a:p>
            <a:pPr algn="just">
              <a:lnSpc>
                <a:spcPts val="3783"/>
              </a:lnSpc>
            </a:pPr>
            <a:r>
              <a:rPr lang="en-US" sz="2702" b="true">
                <a:solidFill>
                  <a:srgbClr val="745E4D"/>
                </a:solidFill>
                <a:latin typeface="RoxboroughCF Bold"/>
                <a:ea typeface="RoxboroughCF Bold"/>
                <a:cs typeface="RoxboroughCF Bold"/>
                <a:sym typeface="RoxboroughCF Bold"/>
              </a:rPr>
              <a:t>Une bonne préparation aux examens de fin de semestre. </a:t>
            </a:r>
          </a:p>
          <a:p>
            <a:pPr algn="just">
              <a:lnSpc>
                <a:spcPts val="2663"/>
              </a:lnSpc>
            </a:pPr>
            <a:r>
              <a:rPr lang="en-US" sz="1902">
                <a:solidFill>
                  <a:srgbClr val="745E4D"/>
                </a:solidFill>
                <a:latin typeface="RoxboroughCF"/>
                <a:ea typeface="RoxboroughCF"/>
                <a:cs typeface="RoxboroughCF"/>
                <a:sym typeface="RoxboroughCF"/>
              </a:rPr>
              <a:t>Les examens terminaux et les partiels ne se préparent pas quelques jours avant l’épreuve… Pour être réussis, ils supposent une bonne connaissance des cours et un travail régulier tout au long du semestre. Les matières sans TD doivent être révisées de manière personnelle tout au long du semestre : n’attendez pas le dernier moment ! </a:t>
            </a:r>
          </a:p>
          <a:p>
            <a:pPr algn="just">
              <a:lnSpc>
                <a:spcPts val="2663"/>
              </a:lnSpc>
            </a:pPr>
          </a:p>
        </p:txBody>
      </p:sp>
      <p:sp>
        <p:nvSpPr>
          <p:cNvPr name="TextBox 25" id="25"/>
          <p:cNvSpPr txBox="true"/>
          <p:nvPr/>
        </p:nvSpPr>
        <p:spPr>
          <a:xfrm rot="0">
            <a:off x="10758033" y="6829017"/>
            <a:ext cx="6501267" cy="3889319"/>
          </a:xfrm>
          <a:prstGeom prst="rect">
            <a:avLst/>
          </a:prstGeom>
        </p:spPr>
        <p:txBody>
          <a:bodyPr anchor="t" rtlCol="false" tIns="0" lIns="0" bIns="0" rIns="0">
            <a:spAutoFit/>
          </a:bodyPr>
          <a:lstStyle/>
          <a:p>
            <a:pPr algn="just">
              <a:lnSpc>
                <a:spcPts val="3783"/>
              </a:lnSpc>
            </a:pPr>
            <a:r>
              <a:rPr lang="en-US" sz="2702" b="true">
                <a:solidFill>
                  <a:srgbClr val="745E4D"/>
                </a:solidFill>
                <a:latin typeface="RoxboroughCF Bold"/>
                <a:ea typeface="RoxboroughCF Bold"/>
                <a:cs typeface="RoxboroughCF Bold"/>
                <a:sym typeface="RoxboroughCF Bold"/>
              </a:rPr>
              <a:t>Une consultation régulière de votre boîte mail @etu.univ-tours, de l’ENT (not. Celene) et du site internet de la faculté (droit.univ-tours.fr).</a:t>
            </a:r>
          </a:p>
          <a:p>
            <a:pPr algn="just">
              <a:lnSpc>
                <a:spcPts val="3223"/>
              </a:lnSpc>
            </a:pPr>
            <a:r>
              <a:rPr lang="en-US" sz="2302">
                <a:solidFill>
                  <a:srgbClr val="745E4D"/>
                </a:solidFill>
                <a:latin typeface="RoxboroughCF"/>
                <a:ea typeface="RoxboroughCF"/>
                <a:cs typeface="RoxboroughCF"/>
                <a:sym typeface="RoxboroughCF"/>
              </a:rPr>
              <a:t>Les informations importantes vous seront systématiquement transmises sur ces supports, veillez à vous tenir informé.e.s !</a:t>
            </a:r>
          </a:p>
          <a:p>
            <a:pPr algn="just">
              <a:lnSpc>
                <a:spcPts val="3223"/>
              </a:lnSpc>
            </a:pPr>
            <a:r>
              <a:rPr lang="en-US" sz="2302" b="true">
                <a:solidFill>
                  <a:srgbClr val="745E4D"/>
                </a:solidFill>
                <a:latin typeface="RoxboroughCF Bold"/>
                <a:ea typeface="RoxboroughCF Bold"/>
                <a:cs typeface="RoxboroughCF Bold"/>
                <a:sym typeface="RoxboroughCF Bold"/>
              </a:rPr>
              <a:t> </a:t>
            </a:r>
          </a:p>
          <a:p>
            <a:pPr algn="l">
              <a:lnSpc>
                <a:spcPts val="3223"/>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826139" y="149060"/>
            <a:ext cx="14692757" cy="10027806"/>
          </a:xfrm>
          <a:custGeom>
            <a:avLst/>
            <a:gdLst/>
            <a:ahLst/>
            <a:cxnLst/>
            <a:rect r="r" b="b" t="t" l="l"/>
            <a:pathLst>
              <a:path h="10027806" w="14692757">
                <a:moveTo>
                  <a:pt x="0" y="0"/>
                </a:moveTo>
                <a:lnTo>
                  <a:pt x="14692757" y="0"/>
                </a:lnTo>
                <a:lnTo>
                  <a:pt x="14692757" y="10027806"/>
                </a:lnTo>
                <a:lnTo>
                  <a:pt x="0" y="10027806"/>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DAGKubQnelw</dc:identifier>
  <dcterms:modified xsi:type="dcterms:W3CDTF">2011-08-01T06:04:30Z</dcterms:modified>
  <cp:revision>1</cp:revision>
  <dc:title>Brown and White Minimalist Business Presentation</dc:title>
</cp:coreProperties>
</file>